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2" r:id="rId2"/>
    <p:sldMasterId id="2147483653" r:id="rId3"/>
    <p:sldMasterId id="2147484048" r:id="rId4"/>
  </p:sldMasterIdLst>
  <p:notesMasterIdLst>
    <p:notesMasterId r:id="rId27"/>
  </p:notesMasterIdLst>
  <p:handoutMasterIdLst>
    <p:handoutMasterId r:id="rId28"/>
  </p:handoutMasterIdLst>
  <p:sldIdLst>
    <p:sldId id="427" r:id="rId5"/>
    <p:sldId id="422" r:id="rId6"/>
    <p:sldId id="425" r:id="rId7"/>
    <p:sldId id="426" r:id="rId8"/>
    <p:sldId id="256" r:id="rId9"/>
    <p:sldId id="418" r:id="rId10"/>
    <p:sldId id="416" r:id="rId11"/>
    <p:sldId id="419" r:id="rId12"/>
    <p:sldId id="417" r:id="rId13"/>
    <p:sldId id="420" r:id="rId14"/>
    <p:sldId id="421" r:id="rId15"/>
    <p:sldId id="414" r:id="rId16"/>
    <p:sldId id="410" r:id="rId17"/>
    <p:sldId id="428" r:id="rId18"/>
    <p:sldId id="429" r:id="rId19"/>
    <p:sldId id="430" r:id="rId20"/>
    <p:sldId id="431" r:id="rId21"/>
    <p:sldId id="432" r:id="rId22"/>
    <p:sldId id="433" r:id="rId23"/>
    <p:sldId id="434" r:id="rId24"/>
    <p:sldId id="435" r:id="rId25"/>
    <p:sldId id="43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mcmahon" initials="s" lastIdx="8" clrIdx="0"/>
  <p:cmAuthor id="1" name="mherman" initials="m" lastIdx="1" clrIdx="1"/>
  <p:cmAuthor id="2" name="Tricia McGinnis" initials="TM" lastIdx="1" clrIdx="2">
    <p:extLst/>
  </p:cmAuthor>
  <p:cmAuthor id="3" name="Deborah Brown" initials="DB" lastIdx="10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0000"/>
    <a:srgbClr val="01508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4" autoAdjust="0"/>
    <p:restoredTop sz="71553" autoAdjust="0"/>
  </p:normalViewPr>
  <p:slideViewPr>
    <p:cSldViewPr>
      <p:cViewPr>
        <p:scale>
          <a:sx n="74" d="100"/>
          <a:sy n="74" d="100"/>
        </p:scale>
        <p:origin x="-9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286"/>
    </p:cViewPr>
  </p:sorter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491D1-3B46-40D9-8E8F-602AC9B77B46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74172-A2B4-4322-AFB7-A56A635814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24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5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50E7FF-ED2B-4927-85AE-616900A6C9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447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149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05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337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893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618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15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330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928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863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Outpatient</a:t>
            </a:r>
            <a:r>
              <a:rPr lang="en-US" baseline="0" dirty="0" smtClean="0"/>
              <a:t> facility and professional claims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726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82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03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3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46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82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34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13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61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50E7FF-ED2B-4927-85AE-616900A6C95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769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7778750" y="6553200"/>
            <a:ext cx="1385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1"/>
                </a:solidFill>
              </a:rPr>
              <a:t>www.chcs.org</a:t>
            </a:r>
          </a:p>
        </p:txBody>
      </p:sp>
      <p:pic>
        <p:nvPicPr>
          <p:cNvPr id="5" name="Picture 15" descr="Banner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514600" y="3962400"/>
            <a:ext cx="6400800" cy="1752600"/>
          </a:xfrm>
        </p:spPr>
        <p:txBody>
          <a:bodyPr/>
          <a:lstStyle>
            <a:lvl1pPr marL="0" indent="0" algn="r" eaLnBrk="1" hangingPunct="1">
              <a:lnSpc>
                <a:spcPct val="90000"/>
              </a:lnSpc>
              <a:buFontTx/>
              <a:buNone/>
              <a:defRPr sz="2400"/>
            </a:lvl1pPr>
          </a:lstStyle>
          <a:p>
            <a:pPr algn="r" eaLnBrk="1" hangingPunct="1">
              <a:lnSpc>
                <a:spcPct val="90000"/>
              </a:lnSpc>
            </a:pPr>
            <a:r>
              <a:rPr lang="en-US" dirty="0" smtClean="0"/>
              <a:t>EVENT</a:t>
            </a:r>
          </a:p>
          <a:p>
            <a:pPr algn="r" eaLnBrk="1" hangingPunct="1">
              <a:lnSpc>
                <a:spcPct val="90000"/>
              </a:lnSpc>
            </a:pPr>
            <a:r>
              <a:rPr lang="en-US" dirty="0" smtClean="0"/>
              <a:t>DATE, 2013</a:t>
            </a:r>
          </a:p>
          <a:p>
            <a:pPr algn="r" eaLnBrk="1" hangingPunct="1">
              <a:lnSpc>
                <a:spcPct val="90000"/>
              </a:lnSpc>
            </a:pPr>
            <a:endParaRPr lang="en-US" dirty="0" smtClean="0"/>
          </a:p>
          <a:p>
            <a:pPr algn="r" eaLnBrk="1" hangingPunct="1">
              <a:lnSpc>
                <a:spcPct val="90000"/>
              </a:lnSpc>
            </a:pPr>
            <a:r>
              <a:rPr lang="en-US" sz="1800" b="1" dirty="0" smtClean="0"/>
              <a:t>Speaker 1</a:t>
            </a:r>
            <a:r>
              <a:rPr lang="en-US" sz="1800" dirty="0" smtClean="0"/>
              <a:t>, TITLE, ORG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1800" b="1" dirty="0" smtClean="0"/>
              <a:t>Speaker 2</a:t>
            </a:r>
            <a:r>
              <a:rPr lang="en-US" sz="1800" dirty="0" smtClean="0"/>
              <a:t>, TITLE, ORG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2286000"/>
            <a:ext cx="9144000" cy="152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4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2C133-4646-40FC-B397-DAA5E485C9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2098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4770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2F5A4-4A5A-4290-9BFF-61023EEC47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C27DA-A7B8-4C4E-B133-506A337407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 descr="chcs horizontal logo lar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4800" y="6374676"/>
            <a:ext cx="2438400" cy="2547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 userDrawn="1"/>
        </p:nvSpPr>
        <p:spPr bwMode="auto">
          <a:xfrm>
            <a:off x="7778750" y="6553200"/>
            <a:ext cx="1385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1"/>
                </a:solidFill>
              </a:rPr>
              <a:t>www.chcs.org</a:t>
            </a:r>
          </a:p>
        </p:txBody>
      </p:sp>
      <p:pic>
        <p:nvPicPr>
          <p:cNvPr id="5" name="Picture 10" descr="Banner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733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371600" y="2130425"/>
            <a:ext cx="6400800" cy="14700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73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EDE07-F64F-48E8-9D3C-640BAF1C90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E29E-CD4A-406F-8F4E-4C22022DC9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347D1-6DFA-4119-BE94-EA0146D775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FDC4D-04DA-4088-9B46-6E4363A4D0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41AFF-68DD-468C-B928-4D6017EE9C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36B2E-655B-4F5B-908B-CC4CD81CCD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D1B89-3E62-4CE7-B74A-64EFB01F39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B16BB-8F35-437F-A2CA-3D0B51EDA5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151C9-F6EC-494A-B4F6-94344AE6F9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FC8BE-E495-44BE-92F9-BA4505570D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2098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4770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5771F-7600-43FB-B484-79A4A907A2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7778750" y="6553200"/>
            <a:ext cx="1385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1"/>
                </a:solidFill>
              </a:rPr>
              <a:t>www.chcs.org</a:t>
            </a:r>
          </a:p>
        </p:txBody>
      </p:sp>
      <p:pic>
        <p:nvPicPr>
          <p:cNvPr id="5" name="Picture 14" descr="Banner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34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2130425"/>
            <a:ext cx="6400800" cy="14700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34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5D41D-DA2C-4938-AAA1-60A06D8EF8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9F686-3AF8-4715-99E4-6E8DAF9C89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8DB6B-8915-4447-8EA7-4C734F11F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EEBAE-8F5C-4FEF-BA3C-1E14ABF855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5CD3A-0ECF-4F8E-B709-4AE8148E7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E7298-FB8C-4521-A0D1-9E57FF693D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A56A6-4420-42A5-AA76-D3CBC0F0EF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71843-514A-4301-97C8-0E0A8DA35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D1C65-FEED-41AD-B4DA-88E2658D30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E4798-00B5-45CB-ADE2-F54512916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2098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4770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00F13-024F-44A4-9B7B-78E3CC77FC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P:\Shared\Staff\Bree\PowerPoint Design\PP Master Slide Title Pag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1" y="1676400"/>
            <a:ext cx="8762999" cy="914400"/>
          </a:xfrm>
          <a:prstGeom prst="rect">
            <a:avLst/>
          </a:prstGeom>
          <a:ln w="9525"/>
        </p:spPr>
        <p:txBody>
          <a:bodyPr anchor="b"/>
          <a:lstStyle>
            <a:lvl1pPr>
              <a:defRPr sz="3200" cap="all" baseline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1" y="2667000"/>
            <a:ext cx="8762999" cy="2438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tabLst>
                <a:tab pos="457200" algn="l"/>
              </a:tabLst>
              <a:defRPr sz="2400" b="1">
                <a:solidFill>
                  <a:schemeClr val="bg1">
                    <a:lumMod val="90000"/>
                  </a:schemeClr>
                </a:solidFill>
                <a:latin typeface="Adobe Fan Heiti Std B" pitchFamily="34" charset="-128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  <p:pic>
        <p:nvPicPr>
          <p:cNvPr id="1026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386029"/>
            <a:ext cx="2572222" cy="1137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99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96300" cy="762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886D4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983163"/>
          </a:xfrm>
          <a:prstGeom prst="rect">
            <a:avLst/>
          </a:prstGeom>
        </p:spPr>
        <p:txBody>
          <a:bodyPr/>
          <a:lstStyle>
            <a:lvl1pPr marL="457200" indent="-4572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1pPr>
            <a:lvl2pPr marL="914400" indent="-4572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2pPr>
            <a:lvl3pPr marL="1257300" indent="-3429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3pPr>
            <a:lvl4pPr marL="1714500" indent="-3429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4pPr>
            <a:lvl5pPr marL="2171700" indent="-3429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050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121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-12700"/>
            <a:ext cx="9144000" cy="6858000"/>
          </a:xfrm>
          <a:prstGeom prst="rect">
            <a:avLst/>
          </a:prstGeom>
          <a:solidFill>
            <a:srgbClr val="007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96300" cy="762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6">
                    <a:lumMod val="20000"/>
                    <a:lumOff val="80000"/>
                  </a:schemeClr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983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1pPr>
            <a:lvl2pPr marL="45720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2pPr>
            <a:lvl3pPr marL="91440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3pPr>
            <a:lvl4pPr marL="137160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4pPr>
            <a:lvl5pPr marL="182880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050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0" y="936767"/>
            <a:ext cx="9144000" cy="206233"/>
          </a:xfrm>
          <a:custGeom>
            <a:avLst/>
            <a:gdLst>
              <a:gd name="connsiteX0" fmla="*/ 0 w 7378700"/>
              <a:gd name="connsiteY0" fmla="*/ 368370 h 394269"/>
              <a:gd name="connsiteX1" fmla="*/ 1905000 w 7378700"/>
              <a:gd name="connsiteY1" fmla="*/ 70 h 394269"/>
              <a:gd name="connsiteX2" fmla="*/ 4025900 w 7378700"/>
              <a:gd name="connsiteY2" fmla="*/ 393770 h 394269"/>
              <a:gd name="connsiteX3" fmla="*/ 7378700 w 7378700"/>
              <a:gd name="connsiteY3" fmla="*/ 88970 h 394269"/>
              <a:gd name="connsiteX4" fmla="*/ 7378700 w 7378700"/>
              <a:gd name="connsiteY4" fmla="*/ 88970 h 394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78700" h="394269">
                <a:moveTo>
                  <a:pt x="0" y="368370"/>
                </a:moveTo>
                <a:cubicBezTo>
                  <a:pt x="617008" y="182103"/>
                  <a:pt x="1234017" y="-4163"/>
                  <a:pt x="1905000" y="70"/>
                </a:cubicBezTo>
                <a:cubicBezTo>
                  <a:pt x="2575983" y="4303"/>
                  <a:pt x="3113617" y="378953"/>
                  <a:pt x="4025900" y="393770"/>
                </a:cubicBezTo>
                <a:cubicBezTo>
                  <a:pt x="4938183" y="408587"/>
                  <a:pt x="7378700" y="88970"/>
                  <a:pt x="7378700" y="88970"/>
                </a:cubicBezTo>
                <a:lnTo>
                  <a:pt x="7378700" y="88970"/>
                </a:lnTo>
              </a:path>
            </a:pathLst>
          </a:custGeom>
          <a:noFill/>
          <a:ln>
            <a:solidFill>
              <a:srgbClr val="E283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950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114800" cy="49831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  <a:lvl2pPr>
              <a:defRPr sz="2400">
                <a:latin typeface="Arial Narrow" pitchFamily="34" charset="0"/>
              </a:defRPr>
            </a:lvl2pPr>
            <a:lvl3pPr>
              <a:defRPr sz="2000">
                <a:latin typeface="Arial Narrow" pitchFamily="34" charset="0"/>
              </a:defRPr>
            </a:lvl3pPr>
            <a:lvl4pPr>
              <a:defRPr sz="1800">
                <a:latin typeface="Arial Narrow" pitchFamily="34" charset="0"/>
              </a:defRPr>
            </a:lvl4pPr>
            <a:lvl5pPr>
              <a:defRPr sz="180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267200" cy="49831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  <a:lvl2pPr>
              <a:defRPr sz="2400">
                <a:latin typeface="Arial Narrow" pitchFamily="34" charset="0"/>
              </a:defRPr>
            </a:lvl2pPr>
            <a:lvl3pPr>
              <a:defRPr sz="2000">
                <a:latin typeface="Arial Narrow" pitchFamily="34" charset="0"/>
              </a:defRPr>
            </a:lvl3pPr>
            <a:lvl4pPr>
              <a:defRPr sz="1800">
                <a:latin typeface="Arial Narrow" pitchFamily="34" charset="0"/>
              </a:defRPr>
            </a:lvl4pPr>
            <a:lvl5pPr>
              <a:defRPr sz="180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96300" cy="762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886D4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705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9385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6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section header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302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AD0DD-BB01-432E-BF75-96F3BC7382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2700"/>
            <a:ext cx="9144000" cy="6858000"/>
          </a:xfrm>
          <a:prstGeom prst="rect">
            <a:avLst/>
          </a:prstGeom>
          <a:solidFill>
            <a:srgbClr val="007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9385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Section 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  <a:latin typeface="Arial Narrow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0" y="3733800"/>
            <a:ext cx="9144000" cy="206233"/>
          </a:xfrm>
          <a:custGeom>
            <a:avLst/>
            <a:gdLst>
              <a:gd name="connsiteX0" fmla="*/ 0 w 7378700"/>
              <a:gd name="connsiteY0" fmla="*/ 368370 h 394269"/>
              <a:gd name="connsiteX1" fmla="*/ 1905000 w 7378700"/>
              <a:gd name="connsiteY1" fmla="*/ 70 h 394269"/>
              <a:gd name="connsiteX2" fmla="*/ 4025900 w 7378700"/>
              <a:gd name="connsiteY2" fmla="*/ 393770 h 394269"/>
              <a:gd name="connsiteX3" fmla="*/ 7378700 w 7378700"/>
              <a:gd name="connsiteY3" fmla="*/ 88970 h 394269"/>
              <a:gd name="connsiteX4" fmla="*/ 7378700 w 7378700"/>
              <a:gd name="connsiteY4" fmla="*/ 88970 h 394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78700" h="394269">
                <a:moveTo>
                  <a:pt x="0" y="368370"/>
                </a:moveTo>
                <a:cubicBezTo>
                  <a:pt x="617008" y="182103"/>
                  <a:pt x="1234017" y="-4163"/>
                  <a:pt x="1905000" y="70"/>
                </a:cubicBezTo>
                <a:cubicBezTo>
                  <a:pt x="2575983" y="4303"/>
                  <a:pt x="3113617" y="378953"/>
                  <a:pt x="4025900" y="393770"/>
                </a:cubicBezTo>
                <a:cubicBezTo>
                  <a:pt x="4938183" y="408587"/>
                  <a:pt x="7378700" y="88970"/>
                  <a:pt x="7378700" y="88970"/>
                </a:cubicBezTo>
                <a:lnTo>
                  <a:pt x="7378700" y="88970"/>
                </a:lnTo>
              </a:path>
            </a:pathLst>
          </a:custGeom>
          <a:noFill/>
          <a:ln>
            <a:solidFill>
              <a:srgbClr val="E283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15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dobe Gothic Std B" pitchFamily="34" charset="-128"/>
                <a:ea typeface="Adobe Gothic Std B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ill Sans MT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26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1447800"/>
            <a:ext cx="8458200" cy="2895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latin typeface="Arial Narrow" pitchFamily="34" charset="0"/>
                <a:cs typeface="Arial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dirty="0" smtClean="0"/>
              <a:t>Click to edit contact information</a:t>
            </a:r>
            <a:endParaRPr lang="en-US" dirty="0"/>
          </a:p>
        </p:txBody>
      </p:sp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3619498" y="5924527"/>
            <a:ext cx="1905001" cy="41277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>
                <a:solidFill>
                  <a:srgbClr val="E28330"/>
                </a:solidFill>
                <a:latin typeface="Arial Narrow" pitchFamily="34" charset="0"/>
                <a:cs typeface="Arial" pitchFamily="34" charset="0"/>
              </a:rPr>
              <a:t>www.shadac.org</a:t>
            </a:r>
          </a:p>
        </p:txBody>
      </p:sp>
      <p:pic>
        <p:nvPicPr>
          <p:cNvPr id="8" name="Picture 6" descr="twitter_newbird_blu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66000"/>
                    </a14:imgEffect>
                    <a14:imgEffect>
                      <a14:brightnessContrast bright="-16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868342" y="6172200"/>
            <a:ext cx="551258" cy="55126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 Box 4"/>
          <p:cNvSpPr txBox="1">
            <a:spLocks noChangeArrowheads="1"/>
          </p:cNvSpPr>
          <p:nvPr userDrawn="1"/>
        </p:nvSpPr>
        <p:spPr bwMode="auto">
          <a:xfrm>
            <a:off x="4328232" y="6278960"/>
            <a:ext cx="1081968" cy="25456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007582"/>
                </a:solidFill>
                <a:latin typeface="Arial Narrow" pitchFamily="34" charset="0"/>
                <a:cs typeface="Arial" pitchFamily="34" charset="0"/>
              </a:rPr>
              <a:t>@</a:t>
            </a:r>
            <a:r>
              <a:rPr lang="en-US" sz="1600" dirty="0" err="1" smtClean="0">
                <a:solidFill>
                  <a:srgbClr val="007582"/>
                </a:solidFill>
                <a:latin typeface="Arial Narrow" pitchFamily="34" charset="0"/>
                <a:cs typeface="Arial" pitchFamily="34" charset="0"/>
              </a:rPr>
              <a:t>shadac</a:t>
            </a:r>
            <a:endParaRPr lang="en-US" sz="2800" dirty="0" smtClean="0">
              <a:solidFill>
                <a:srgbClr val="007582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496300" cy="762000"/>
          </a:xfrm>
          <a:prstGeom prst="rect">
            <a:avLst/>
          </a:prstGeom>
        </p:spPr>
        <p:txBody>
          <a:bodyPr/>
          <a:lstStyle>
            <a:lvl1pPr algn="ctr">
              <a:defRPr b="1" baseline="0">
                <a:solidFill>
                  <a:srgbClr val="886D4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contact information</a:t>
            </a:r>
            <a:endParaRPr lang="en-US" dirty="0"/>
          </a:p>
        </p:txBody>
      </p:sp>
      <p:pic>
        <p:nvPicPr>
          <p:cNvPr id="3074" name="Picture 2" descr="P:\Shared\Communications\Graphics\SHADAC Redesign_2013\Logo\shadac_logo_revised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7" y="4724400"/>
            <a:ext cx="2574925" cy="113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696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185D5-F656-4748-96D2-C63DFB5B1C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4E740-73E0-4140-99E4-C7C041259B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DAB6D-5D2F-473C-A2F7-8895C8D5F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4BE4D-D0DC-4A60-800D-30BB5568C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19400" y="6245225"/>
            <a:ext cx="4800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4933-BBE3-4D7E-B0D8-7C5207F292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39.xml"/><Relationship Id="rId10" Type="http://schemas.openxmlformats.org/officeDocument/2006/relationships/image" Target="../media/image5.gif"/><Relationship Id="rId4" Type="http://schemas.openxmlformats.org/officeDocument/2006/relationships/slideLayout" Target="../slideLayouts/slideLayout38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245225"/>
            <a:ext cx="91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accent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1920E44E-FCE6-4E4E-B082-F66398FAAA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01508B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883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8" name="Picture 7" descr="chcs horizontal logo large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28599" y="6400800"/>
            <a:ext cx="2625983" cy="2743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4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Arial" charset="0"/>
        <a:buChar char="►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472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5225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E80119B-CAB8-40EE-AB17-2682AC53D6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883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2054" name="Picture 7" descr="chcs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6432550"/>
            <a:ext cx="2514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Arial" charset="0"/>
        <a:buChar char="►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245225"/>
            <a:ext cx="7162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5225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09A037E-8E6D-4097-BE9B-3114F52770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883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3078" name="Picture 6" descr="chcs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10400" y="152400"/>
            <a:ext cx="19050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Arial" charset="0"/>
        <a:buChar char="►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381000" y="304800"/>
            <a:ext cx="8496300" cy="762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86D4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Click to edit Master title style</a:t>
            </a:r>
            <a:endParaRPr lang="en-US" kern="0" dirty="0"/>
          </a:p>
        </p:txBody>
      </p:sp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381000" y="1143000"/>
            <a:ext cx="8534400" cy="4983163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55426"/>
              </a:buClr>
              <a:buNone/>
              <a:defRPr sz="320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solidFill>
                  <a:srgbClr val="1D1D1D"/>
                </a:solidFill>
              </a:rPr>
              <a:t>Click to edit Master text styles</a:t>
            </a:r>
          </a:p>
          <a:p>
            <a:pPr lvl="1"/>
            <a:r>
              <a:rPr lang="en-US" kern="0" dirty="0" smtClean="0">
                <a:solidFill>
                  <a:srgbClr val="1D1D1D"/>
                </a:solidFill>
              </a:rPr>
              <a:t>Second level</a:t>
            </a:r>
          </a:p>
          <a:p>
            <a:pPr lvl="2"/>
            <a:r>
              <a:rPr lang="en-US" kern="0" dirty="0" smtClean="0">
                <a:solidFill>
                  <a:srgbClr val="1D1D1D"/>
                </a:solidFill>
              </a:rPr>
              <a:t>Third level</a:t>
            </a:r>
          </a:p>
          <a:p>
            <a:pPr lvl="3"/>
            <a:r>
              <a:rPr lang="en-US" kern="0" dirty="0" smtClean="0">
                <a:solidFill>
                  <a:srgbClr val="1D1D1D"/>
                </a:solidFill>
              </a:rPr>
              <a:t>Fourth level</a:t>
            </a:r>
          </a:p>
          <a:p>
            <a:pPr lvl="4"/>
            <a:r>
              <a:rPr lang="en-US" kern="0" dirty="0" smtClean="0">
                <a:solidFill>
                  <a:srgbClr val="1D1D1D"/>
                </a:solidFill>
              </a:rPr>
              <a:t>Fifth level</a:t>
            </a:r>
            <a:endParaRPr lang="en-US" kern="0" dirty="0">
              <a:solidFill>
                <a:srgbClr val="1D1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47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86D4F"/>
          </a:solidFill>
          <a:latin typeface="Adobe Gothic Std B" pitchFamily="34" charset="-128"/>
          <a:ea typeface="Adobe Gothic Std B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55426"/>
        </a:buClr>
        <a:buChar char="•"/>
        <a:defRPr sz="3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Narrow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 Narrow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28600"/>
            <a:ext cx="5791702" cy="18899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267200" y="4284771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>
              <a:lnSpc>
                <a:spcPct val="90000"/>
              </a:lnSpc>
            </a:pPr>
            <a:r>
              <a:rPr lang="en-US" sz="2000" dirty="0">
                <a:latin typeface="Calibri" panose="020F0502020204030204" pitchFamily="34" charset="0"/>
              </a:rPr>
              <a:t>Maine SIM ACI Steering Group Meeting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000" dirty="0">
                <a:latin typeface="Calibri" panose="020F0502020204030204" pitchFamily="34" charset="0"/>
              </a:rPr>
              <a:t>November 18, 2014</a:t>
            </a:r>
          </a:p>
          <a:p>
            <a:pPr algn="r" eaLnBrk="1" hangingPunct="1">
              <a:lnSpc>
                <a:spcPct val="90000"/>
              </a:lnSpc>
            </a:pPr>
            <a:endParaRPr lang="en-US" sz="2000" dirty="0">
              <a:latin typeface="Calibri" panose="020F0502020204030204" pitchFamily="34" charset="0"/>
            </a:endParaRPr>
          </a:p>
          <a:p>
            <a:pPr algn="r" eaLnBrk="1" hangingPunct="1">
              <a:lnSpc>
                <a:spcPct val="90000"/>
              </a:lnSpc>
            </a:pPr>
            <a:r>
              <a:rPr lang="en-US" sz="2000" b="1" dirty="0" smtClean="0">
                <a:latin typeface="Calibri" panose="020F0502020204030204" pitchFamily="34" charset="0"/>
              </a:rPr>
              <a:t>Deborah Brown and Maia Crawford</a:t>
            </a:r>
            <a:endParaRPr lang="en-US" sz="2000" b="1" dirty="0">
              <a:latin typeface="Calibri" panose="020F0502020204030204" pitchFamily="34" charset="0"/>
            </a:endParaRPr>
          </a:p>
          <a:p>
            <a:pPr algn="r" eaLnBrk="1" hangingPunct="1">
              <a:lnSpc>
                <a:spcPct val="90000"/>
              </a:lnSpc>
            </a:pPr>
            <a:r>
              <a:rPr lang="en-US" sz="2000" b="1" dirty="0">
                <a:latin typeface="Calibri" panose="020F0502020204030204" pitchFamily="34" charset="0"/>
              </a:rPr>
              <a:t>Center for Health Care </a:t>
            </a:r>
            <a:r>
              <a:rPr lang="en-US" sz="2000" b="1" dirty="0" smtClean="0">
                <a:latin typeface="Calibri" panose="020F0502020204030204" pitchFamily="34" charset="0"/>
              </a:rPr>
              <a:t>Strategies</a:t>
            </a:r>
          </a:p>
          <a:p>
            <a:pPr algn="r" eaLnBrk="1" hangingPunct="1">
              <a:lnSpc>
                <a:spcPct val="90000"/>
              </a:lnSpc>
            </a:pPr>
            <a:endParaRPr lang="en-US" sz="2000" b="1" dirty="0">
              <a:latin typeface="Calibri" panose="020F0502020204030204" pitchFamily="34" charset="0"/>
            </a:endParaRPr>
          </a:p>
          <a:p>
            <a:pPr algn="r" eaLnBrk="1" hangingPunct="1">
              <a:lnSpc>
                <a:spcPct val="90000"/>
              </a:lnSpc>
            </a:pPr>
            <a:r>
              <a:rPr lang="en-US" sz="2000" b="1" dirty="0" smtClean="0">
                <a:latin typeface="Calibri" panose="020F0502020204030204" pitchFamily="34" charset="0"/>
              </a:rPr>
              <a:t>Lacey Hartman</a:t>
            </a:r>
            <a:br>
              <a:rPr lang="en-US" sz="2000" b="1" dirty="0" smtClean="0">
                <a:latin typeface="Calibri" panose="020F0502020204030204" pitchFamily="34" charset="0"/>
              </a:rPr>
            </a:br>
            <a:r>
              <a:rPr lang="en-US" sz="2000" b="1" dirty="0" smtClean="0">
                <a:latin typeface="Calibri" panose="020F0502020204030204" pitchFamily="34" charset="0"/>
              </a:rPr>
              <a:t>SHADAC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51" y="2614423"/>
            <a:ext cx="8762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latin typeface="Calibri" panose="020F0502020204030204" pitchFamily="34" charset="0"/>
              </a:rPr>
              <a:t>Investments in Primary Care: </a:t>
            </a:r>
            <a:endParaRPr lang="en-US" sz="3600" b="1" dirty="0" smtClean="0">
              <a:latin typeface="Calibri" panose="020F0502020204030204" pitchFamily="34" charset="0"/>
            </a:endParaRPr>
          </a:p>
          <a:p>
            <a:pPr algn="r"/>
            <a:r>
              <a:rPr lang="en-US" sz="3600" b="1" dirty="0" smtClean="0">
                <a:latin typeface="Calibri" panose="020F0502020204030204" pitchFamily="34" charset="0"/>
              </a:rPr>
              <a:t>Policy </a:t>
            </a:r>
            <a:r>
              <a:rPr lang="en-US" sz="3600" b="1" dirty="0">
                <a:latin typeface="Calibri" panose="020F0502020204030204" pitchFamily="34" charset="0"/>
              </a:rPr>
              <a:t>and Measurement Strategies</a:t>
            </a:r>
          </a:p>
        </p:txBody>
      </p:sp>
    </p:spTree>
    <p:extLst>
      <p:ext uri="{BB962C8B-B14F-4D97-AF65-F5344CB8AC3E}">
        <p14:creationId xmlns:p14="http://schemas.microsoft.com/office/powerpoint/2010/main" val="1418476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Pay for Performance Incentives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Establish a P4P program to reward </a:t>
            </a:r>
            <a:r>
              <a:rPr lang="en-US" sz="2400" dirty="0"/>
              <a:t>providers </a:t>
            </a:r>
            <a:r>
              <a:rPr lang="en-US" sz="2400" dirty="0" smtClean="0"/>
              <a:t>with a supplemental payment for </a:t>
            </a:r>
            <a:r>
              <a:rPr lang="en-US" sz="2400" dirty="0"/>
              <a:t>meeting primary care </a:t>
            </a:r>
            <a:r>
              <a:rPr lang="en-US" sz="2400" dirty="0" smtClean="0"/>
              <a:t>targets. </a:t>
            </a:r>
          </a:p>
          <a:p>
            <a:r>
              <a:rPr lang="en-US" sz="2400" b="1" i="1" dirty="0" smtClean="0"/>
              <a:t>Examples</a:t>
            </a:r>
            <a:r>
              <a:rPr lang="en-US" sz="2400" b="1" dirty="0" smtClean="0"/>
              <a:t>: </a:t>
            </a:r>
          </a:p>
          <a:p>
            <a:pPr lvl="1"/>
            <a:r>
              <a:rPr lang="en-US" sz="2000" dirty="0"/>
              <a:t>In </a:t>
            </a:r>
            <a:r>
              <a:rPr lang="en-US" sz="2000" b="1" dirty="0"/>
              <a:t>Rhode Island’s</a:t>
            </a:r>
            <a:r>
              <a:rPr lang="en-US" sz="2000" dirty="0"/>
              <a:t> </a:t>
            </a:r>
            <a:r>
              <a:rPr lang="en-US" sz="2000" dirty="0" smtClean="0"/>
              <a:t>multi-payer medical home program, </a:t>
            </a:r>
            <a:r>
              <a:rPr lang="en-US" sz="2000" dirty="0"/>
              <a:t>the PMPM payment increases or decreases based on achievement of performance targets related to utilization, quality and member satisfaction, and process improvement. </a:t>
            </a:r>
            <a:endParaRPr lang="en-US" sz="2000" dirty="0" smtClean="0"/>
          </a:p>
          <a:p>
            <a:pPr lvl="1"/>
            <a:r>
              <a:rPr lang="en-US" sz="2000" b="1" dirty="0"/>
              <a:t>Connecticut</a:t>
            </a:r>
            <a:r>
              <a:rPr lang="en-US" sz="2000" dirty="0"/>
              <a:t> Medicaid’s </a:t>
            </a:r>
            <a:r>
              <a:rPr lang="en-US" sz="2000" dirty="0" smtClean="0"/>
              <a:t>PCMH </a:t>
            </a:r>
            <a:r>
              <a:rPr lang="en-US" sz="2000" dirty="0"/>
              <a:t>program provides improvement </a:t>
            </a:r>
            <a:r>
              <a:rPr lang="en-US" sz="2000" dirty="0" smtClean="0"/>
              <a:t>payments and incentive </a:t>
            </a:r>
            <a:r>
              <a:rPr lang="en-US" sz="2000" dirty="0"/>
              <a:t>payments for practices in the top 10 percent for </a:t>
            </a:r>
            <a:r>
              <a:rPr lang="en-US" sz="2000" dirty="0" smtClean="0"/>
              <a:t>performance.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831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 Shared Savings Methodologies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</a:t>
            </a:r>
            <a:r>
              <a:rPr lang="en-US" sz="2400" dirty="0" smtClean="0"/>
              <a:t>mplement </a:t>
            </a:r>
            <a:r>
              <a:rPr lang="en-US" sz="2400" dirty="0"/>
              <a:t>a shared savings component within </a:t>
            </a:r>
            <a:r>
              <a:rPr lang="en-US" sz="2400" dirty="0" smtClean="0"/>
              <a:t>medical homes or the broader primary care system, </a:t>
            </a:r>
            <a:r>
              <a:rPr lang="en-US" sz="2400" dirty="0"/>
              <a:t>with accrued savings awarded based on primary care performance and reinvested in primary care infrastructure and staff. </a:t>
            </a:r>
            <a:endParaRPr lang="en-US" sz="2400" dirty="0" smtClean="0"/>
          </a:p>
          <a:p>
            <a:r>
              <a:rPr lang="en-US" sz="2400" b="1" i="1" dirty="0" smtClean="0"/>
              <a:t>Examples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In</a:t>
            </a:r>
            <a:r>
              <a:rPr lang="en-US" sz="2000" b="1" dirty="0" smtClean="0"/>
              <a:t> Maryland’s </a:t>
            </a:r>
            <a:r>
              <a:rPr lang="en-US" sz="2000" dirty="0" smtClean="0"/>
              <a:t>Multi-Payer </a:t>
            </a:r>
            <a:r>
              <a:rPr lang="en-US" sz="2000" dirty="0"/>
              <a:t>PCMH </a:t>
            </a:r>
            <a:r>
              <a:rPr lang="en-US" sz="2000" dirty="0" smtClean="0"/>
              <a:t>Program, primary </a:t>
            </a:r>
            <a:r>
              <a:rPr lang="en-US" sz="2000" dirty="0"/>
              <a:t>care practices can earn a percentage of the savings they generate through improved care and better patient outcomes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Beginning in 2015, </a:t>
            </a:r>
            <a:r>
              <a:rPr lang="en-US" sz="2000" b="1" dirty="0" smtClean="0"/>
              <a:t>Arkansas</a:t>
            </a:r>
            <a:r>
              <a:rPr lang="en-US" sz="2000" b="1" dirty="0"/>
              <a:t>’</a:t>
            </a:r>
            <a:r>
              <a:rPr lang="en-US" sz="2000" dirty="0"/>
              <a:t> </a:t>
            </a:r>
            <a:r>
              <a:rPr lang="en-US" sz="2000" dirty="0" smtClean="0"/>
              <a:t>PCMH practices are </a:t>
            </a:r>
            <a:r>
              <a:rPr lang="en-US" sz="2000" dirty="0"/>
              <a:t>eligible for shared savings if the practice: (1) completes all </a:t>
            </a:r>
            <a:r>
              <a:rPr lang="en-US" sz="2000" dirty="0" smtClean="0"/>
              <a:t>practice </a:t>
            </a:r>
            <a:r>
              <a:rPr lang="en-US" sz="2000" dirty="0"/>
              <a:t>support activities </a:t>
            </a:r>
            <a:r>
              <a:rPr lang="en-US" sz="2000" dirty="0" smtClean="0"/>
              <a:t>and </a:t>
            </a:r>
            <a:r>
              <a:rPr lang="en-US" sz="2000" dirty="0"/>
              <a:t>meets a majority of practice support metrics; and (2) meets 2/3 or more of quality metrics.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356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Institute a Comprehensive Primary Care 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Offer </a:t>
            </a:r>
            <a:r>
              <a:rPr lang="en-US" sz="2400" dirty="0"/>
              <a:t>practices an </a:t>
            </a:r>
            <a:r>
              <a:rPr lang="en-US" sz="2400" dirty="0" smtClean="0"/>
              <a:t>all-inclusive PMPM </a:t>
            </a:r>
            <a:r>
              <a:rPr lang="en-US" sz="2400" dirty="0"/>
              <a:t>payment for clinical services and other medical home activities</a:t>
            </a:r>
            <a:r>
              <a:rPr lang="en-US" sz="2400" dirty="0" smtClean="0"/>
              <a:t>.</a:t>
            </a:r>
          </a:p>
          <a:p>
            <a:r>
              <a:rPr lang="en-US" sz="2400" b="1" i="1" dirty="0" smtClean="0"/>
              <a:t>Example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Under </a:t>
            </a:r>
            <a:r>
              <a:rPr lang="en-US" sz="2000" dirty="0"/>
              <a:t>the Primary Care Payment Reform Initiative, </a:t>
            </a:r>
            <a:r>
              <a:rPr lang="en-US" sz="2000" b="1" dirty="0"/>
              <a:t>Massachusetts</a:t>
            </a:r>
            <a:r>
              <a:rPr lang="en-US" sz="2000" dirty="0"/>
              <a:t> Medicaid </a:t>
            </a:r>
            <a:r>
              <a:rPr lang="en-US" sz="2000" dirty="0" smtClean="0"/>
              <a:t>pays practices </a:t>
            </a:r>
            <a:r>
              <a:rPr lang="en-US" sz="2000" dirty="0"/>
              <a:t>a Comprehensive Primary Care Payment, a risk-adjusted PMPM payment for defined primary care and behavioral health </a:t>
            </a:r>
            <a:r>
              <a:rPr lang="en-US" sz="2000" dirty="0" smtClean="0"/>
              <a:t>services.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10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838200"/>
          </a:xfrm>
        </p:spPr>
        <p:txBody>
          <a:bodyPr/>
          <a:lstStyle/>
          <a:p>
            <a:r>
              <a:rPr lang="en-US" dirty="0" smtClean="0"/>
              <a:t>Combine PCMH with Episodes of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Two-pronged approach to payment </a:t>
            </a:r>
            <a:r>
              <a:rPr lang="en-US" sz="2400" dirty="0" smtClean="0"/>
              <a:t>reform:</a:t>
            </a:r>
            <a:r>
              <a:rPr lang="en-US" sz="2400" dirty="0"/>
              <a:t> </a:t>
            </a:r>
            <a:r>
              <a:rPr lang="en-US" sz="2400" dirty="0" smtClean="0"/>
              <a:t>PCMH and episodes of care</a:t>
            </a:r>
            <a:endParaRPr lang="en-US" dirty="0" smtClean="0"/>
          </a:p>
          <a:p>
            <a:r>
              <a:rPr lang="en-US" sz="2400" b="1" i="1" dirty="0" smtClean="0"/>
              <a:t>Examples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b="1" dirty="0" smtClean="0"/>
              <a:t>Arkansas</a:t>
            </a:r>
            <a:r>
              <a:rPr lang="en-US" sz="2000" dirty="0"/>
              <a:t> </a:t>
            </a:r>
            <a:r>
              <a:rPr lang="en-US" sz="2000" dirty="0" smtClean="0"/>
              <a:t>has two PCMH initiatives (multi-payer and Medicaid), each with a PMPM care coordination fee and shared savings component. The state also established a retrospective, episode-based model in which payments are made to Principle Accountable Providers. Some episodes have primary care components (asthma, COPD, ADHD).</a:t>
            </a:r>
            <a:endParaRPr lang="en-US" sz="2000" dirty="0"/>
          </a:p>
          <a:p>
            <a:pPr lvl="1"/>
            <a:r>
              <a:rPr lang="en-US" sz="2000" dirty="0" smtClean="0"/>
              <a:t>Similar models in </a:t>
            </a:r>
            <a:r>
              <a:rPr lang="en-US" sz="2000" b="1" dirty="0" smtClean="0"/>
              <a:t>Tennessee</a:t>
            </a:r>
            <a:r>
              <a:rPr lang="en-US" sz="2000" dirty="0" smtClean="0"/>
              <a:t> and </a:t>
            </a:r>
            <a:r>
              <a:rPr lang="en-US" sz="2000" b="1" dirty="0" smtClean="0"/>
              <a:t>Ohio 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8458200" cy="838200"/>
          </a:xfrm>
        </p:spPr>
        <p:txBody>
          <a:bodyPr/>
          <a:lstStyle/>
          <a:p>
            <a:r>
              <a:rPr lang="en-US" sz="4000" cap="none" dirty="0" smtClean="0"/>
              <a:t>Measuring Investments in Primary Care</a:t>
            </a:r>
            <a:endParaRPr lang="en-US" sz="4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71800"/>
            <a:ext cx="8458200" cy="2362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November 18, 2014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Lacey Hartman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Sr. Research Fellow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9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Investments in Primary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Definitions</a:t>
            </a:r>
            <a:r>
              <a:rPr lang="en-US" dirty="0" smtClean="0"/>
              <a:t>: what “counts” as primary care?</a:t>
            </a:r>
          </a:p>
          <a:p>
            <a:r>
              <a:rPr lang="en-US" b="1" dirty="0" smtClean="0"/>
              <a:t>Target setting</a:t>
            </a:r>
            <a:r>
              <a:rPr lang="en-US" dirty="0" smtClean="0"/>
              <a:t>: how much “should” be spent on primary care?</a:t>
            </a:r>
          </a:p>
          <a:p>
            <a:r>
              <a:rPr lang="en-US" b="1" dirty="0" smtClean="0"/>
              <a:t>Tracking reinvestments</a:t>
            </a:r>
            <a:r>
              <a:rPr lang="en-US" dirty="0" smtClean="0"/>
              <a:t>: how is the money being spent?</a:t>
            </a:r>
          </a:p>
          <a:p>
            <a:r>
              <a:rPr lang="en-US" b="1" dirty="0" smtClean="0"/>
              <a:t>State examples</a:t>
            </a:r>
          </a:p>
          <a:p>
            <a:pPr lvl="1"/>
            <a:r>
              <a:rPr lang="en-US" smtClean="0"/>
              <a:t>RI, VT, </a:t>
            </a:r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2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Rhode Island: Policy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1"/>
            <a:ext cx="8534400" cy="4953000"/>
          </a:xfrm>
        </p:spPr>
        <p:txBody>
          <a:bodyPr/>
          <a:lstStyle/>
          <a:p>
            <a:r>
              <a:rPr lang="en-US" dirty="0" smtClean="0"/>
              <a:t>2010 legislation required </a:t>
            </a:r>
            <a:r>
              <a:rPr lang="en-US" i="1" dirty="0" smtClean="0"/>
              <a:t>insurers </a:t>
            </a:r>
            <a:r>
              <a:rPr lang="en-US" dirty="0" smtClean="0"/>
              <a:t>to </a:t>
            </a:r>
          </a:p>
          <a:p>
            <a:pPr lvl="1"/>
            <a:r>
              <a:rPr lang="en-US" dirty="0" smtClean="0"/>
              <a:t>increase share of total medical payments on primary care by 1 percentage point annually. </a:t>
            </a:r>
          </a:p>
          <a:p>
            <a:pPr lvl="1"/>
            <a:r>
              <a:rPr lang="en-US" dirty="0" smtClean="0"/>
              <a:t>increase share of PC $ that are </a:t>
            </a:r>
            <a:r>
              <a:rPr lang="en-US" b="1" dirty="0" smtClean="0"/>
              <a:t>non-FFS </a:t>
            </a:r>
            <a:r>
              <a:rPr lang="en-US" dirty="0" smtClean="0"/>
              <a:t>by 5 percentage points annually</a:t>
            </a:r>
          </a:p>
          <a:p>
            <a:r>
              <a:rPr lang="en-US" dirty="0" smtClean="0"/>
              <a:t>Cannot increase premiums or total medical expenditures</a:t>
            </a:r>
          </a:p>
          <a:p>
            <a:r>
              <a:rPr lang="en-US" dirty="0" smtClean="0"/>
              <a:t>Insurers file reports each quarter with relevant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994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Rhode Island: Primary Care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MDs, Dos, NPs, and PAs who have been identified as a “usual source of care” by an insured</a:t>
            </a:r>
          </a:p>
          <a:p>
            <a:r>
              <a:rPr lang="en-US" dirty="0" smtClean="0"/>
              <a:t>Limited by practice type</a:t>
            </a:r>
          </a:p>
          <a:p>
            <a:pPr lvl="1"/>
            <a:r>
              <a:rPr lang="en-US" dirty="0" smtClean="0"/>
              <a:t>Family Practice</a:t>
            </a:r>
          </a:p>
          <a:p>
            <a:pPr lvl="1"/>
            <a:r>
              <a:rPr lang="en-US" dirty="0" smtClean="0"/>
              <a:t>Internal Medicine</a:t>
            </a:r>
          </a:p>
          <a:p>
            <a:pPr lvl="1"/>
            <a:r>
              <a:rPr lang="en-US" dirty="0" smtClean="0"/>
              <a:t>Pediatrics</a:t>
            </a:r>
          </a:p>
          <a:p>
            <a:pPr lvl="1"/>
            <a:r>
              <a:rPr lang="en-US" dirty="0" smtClean="0"/>
              <a:t>Specialists who are paid for primary care services on a primary care fee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20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Rhode Island:  Insurer $ to Primary Care Practices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Payments for services (FFS &amp; capitation)</a:t>
            </a:r>
          </a:p>
          <a:p>
            <a:r>
              <a:rPr lang="en-US" dirty="0" smtClean="0"/>
              <a:t>Incentive payments (P4P, shared savings, etc.)</a:t>
            </a:r>
          </a:p>
          <a:p>
            <a:r>
              <a:rPr lang="en-US" dirty="0" smtClean="0"/>
              <a:t>Infrastructure supports for PCMH transformation and integration with behavioral health and community based services</a:t>
            </a:r>
          </a:p>
          <a:p>
            <a:r>
              <a:rPr lang="en-US" dirty="0" smtClean="0"/>
              <a:t>HIT</a:t>
            </a:r>
          </a:p>
          <a:p>
            <a:r>
              <a:rPr lang="en-US" dirty="0" smtClean="0"/>
              <a:t>Workforce: training and loan forgiveness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186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Rhode Island: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</a:t>
            </a:r>
            <a:r>
              <a:rPr lang="en-US" dirty="0"/>
              <a:t>care spending rose </a:t>
            </a:r>
            <a:r>
              <a:rPr lang="en-US" dirty="0" smtClean="0"/>
              <a:t>by 37</a:t>
            </a:r>
            <a:r>
              <a:rPr lang="en-US" dirty="0"/>
              <a:t>% between 2008 and 2012 </a:t>
            </a:r>
            <a:endParaRPr lang="en-US" dirty="0" smtClean="0"/>
          </a:p>
          <a:p>
            <a:r>
              <a:rPr lang="en-US" dirty="0" smtClean="0"/>
              <a:t>34% of $65 million in PC spending in 2014 went to non-FFS investments (PCMH, EHRs, provider incentives for care coordination)</a:t>
            </a:r>
          </a:p>
          <a:p>
            <a:r>
              <a:rPr lang="en-US" dirty="0" smtClean="0"/>
              <a:t>Public reporting for total market and by company</a:t>
            </a:r>
          </a:p>
          <a:p>
            <a:r>
              <a:rPr lang="en-US" dirty="0" smtClean="0"/>
              <a:t>Targets will be readjusted in future years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 smtClean="0"/>
              <a:t>Source: </a:t>
            </a:r>
            <a:r>
              <a:rPr lang="en-US" sz="2000" i="1" dirty="0" smtClean="0"/>
              <a:t>Commercial Insurer Primary Care Spending, Presentation to Health Insurance Advisory Council, January 21, 2014</a:t>
            </a: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79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NORC SIM TA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1" dirty="0" smtClean="0"/>
          </a:p>
          <a:p>
            <a:r>
              <a:rPr lang="en-US" sz="2400" b="1" dirty="0" smtClean="0"/>
              <a:t>Deborah Brown</a:t>
            </a:r>
            <a:r>
              <a:rPr lang="en-US" sz="2400" dirty="0" smtClean="0"/>
              <a:t>, Senior Program Officer, Center for Health Care Strategies</a:t>
            </a:r>
          </a:p>
          <a:p>
            <a:r>
              <a:rPr lang="en-US" sz="2400" b="1" dirty="0" smtClean="0"/>
              <a:t>Maia Crawford</a:t>
            </a:r>
            <a:r>
              <a:rPr lang="en-US" sz="2400" dirty="0" smtClean="0"/>
              <a:t>, Program Officer, Center for Health Care Strategies</a:t>
            </a:r>
          </a:p>
          <a:p>
            <a:r>
              <a:rPr lang="en-US" sz="2400" b="1" dirty="0" smtClean="0"/>
              <a:t>Lacey Hartman</a:t>
            </a:r>
            <a:r>
              <a:rPr lang="en-US" sz="2400" dirty="0" smtClean="0"/>
              <a:t>, Senior Research Fellow, SHADAC, University of Minnesota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783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Vermont: Primary Care Service Areas (PCSAs)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4983163"/>
          </a:xfrm>
        </p:spPr>
        <p:txBody>
          <a:bodyPr/>
          <a:lstStyle/>
          <a:p>
            <a:r>
              <a:rPr lang="en-US" dirty="0" smtClean="0"/>
              <a:t>2010 study to track utilization and expenditure flows for primary care</a:t>
            </a:r>
          </a:p>
          <a:p>
            <a:r>
              <a:rPr lang="en-US" b="1" dirty="0" smtClean="0"/>
              <a:t>Primary care providers </a:t>
            </a:r>
            <a:r>
              <a:rPr lang="en-US" dirty="0" smtClean="0"/>
              <a:t>included family medicine, internal medicine, pediatrics, registered nurses, and physician assistants*</a:t>
            </a:r>
          </a:p>
          <a:p>
            <a:r>
              <a:rPr lang="en-US" b="1" dirty="0" smtClean="0"/>
              <a:t>Primary care visits </a:t>
            </a:r>
            <a:r>
              <a:rPr lang="en-US" dirty="0" smtClean="0"/>
              <a:t>were defined with Evaluation &amp; Management codes for office visits, consultations, nursing care, home services, preventive medical visits, counseling, and newborn care *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sz="2400" dirty="0" smtClean="0"/>
              <a:t>Full lists of relevant codes are available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911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Tracks PMPM primary care spending as part of quarterly health policy dashboard</a:t>
            </a:r>
          </a:p>
          <a:p>
            <a:pPr lvl="1"/>
            <a:r>
              <a:rPr lang="en-US" dirty="0" smtClean="0"/>
              <a:t>Report separately for commercial, Medicaid MC, and Medicare Advantage</a:t>
            </a:r>
          </a:p>
          <a:p>
            <a:r>
              <a:rPr lang="en-US" dirty="0" smtClean="0"/>
              <a:t>Primary care </a:t>
            </a:r>
            <a:r>
              <a:rPr lang="en-US" i="1" dirty="0" smtClean="0"/>
              <a:t>working </a:t>
            </a:r>
            <a:r>
              <a:rPr lang="en-US" dirty="0" smtClean="0"/>
              <a:t>definition: home </a:t>
            </a:r>
            <a:r>
              <a:rPr lang="en-US" dirty="0"/>
              <a:t>and office visits, well-baby exams, physical exams, and preventive care. </a:t>
            </a:r>
            <a:endParaRPr lang="en-US" dirty="0" smtClean="0"/>
          </a:p>
          <a:p>
            <a:pPr lvl="1"/>
            <a:r>
              <a:rPr lang="en-US" dirty="0" err="1"/>
              <a:t>Milliman’s</a:t>
            </a:r>
            <a:r>
              <a:rPr lang="en-US" dirty="0"/>
              <a:t> Health Cost Guidelines</a:t>
            </a:r>
            <a:endParaRPr lang="en-US" dirty="0" smtClean="0"/>
          </a:p>
          <a:p>
            <a:r>
              <a:rPr lang="en-US" dirty="0" smtClean="0"/>
              <a:t>Ongoing stakeholder work to refine definition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754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Measurement In Maine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the baseline: building consensus on PC $ definition and appropriate data sources</a:t>
            </a:r>
          </a:p>
          <a:p>
            <a:r>
              <a:rPr lang="en-US" dirty="0" smtClean="0"/>
              <a:t>Targets/benchmarks</a:t>
            </a:r>
          </a:p>
          <a:p>
            <a:r>
              <a:rPr lang="en-US" dirty="0" smtClean="0"/>
              <a:t>Reporting</a:t>
            </a:r>
          </a:p>
          <a:p>
            <a:pPr lvl="1"/>
            <a:r>
              <a:rPr lang="en-US" dirty="0" smtClean="0"/>
              <a:t>Frequency</a:t>
            </a:r>
          </a:p>
          <a:p>
            <a:pPr lvl="1"/>
            <a:r>
              <a:rPr lang="en-US" dirty="0" smtClean="0"/>
              <a:t>Breakdowns (overall market, by payer, practice, etc.)</a:t>
            </a:r>
          </a:p>
          <a:p>
            <a:pPr lvl="1"/>
            <a:r>
              <a:rPr lang="en-US" dirty="0" smtClean="0"/>
              <a:t>Tracking reinvestments</a:t>
            </a:r>
          </a:p>
          <a:p>
            <a:pPr lvl="1"/>
            <a:r>
              <a:rPr lang="en-US" dirty="0" smtClean="0"/>
              <a:t>Complementary performance measures (draw on existing reporting efforts)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9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/>
              <a:t>CHCS: Policy </a:t>
            </a:r>
            <a:r>
              <a:rPr lang="en-US" sz="2400" b="1" dirty="0"/>
              <a:t>options for reforming primary care </a:t>
            </a:r>
            <a:endParaRPr lang="en-US" sz="2400" b="1" dirty="0" smtClean="0"/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/>
              <a:t>Policy-related </a:t>
            </a:r>
            <a:r>
              <a:rPr lang="en-US" sz="2400" b="1" dirty="0"/>
              <a:t>questions and discussion 		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/>
              <a:t>SHADAC: Measuring </a:t>
            </a:r>
            <a:r>
              <a:rPr lang="en-US" sz="2400" b="1" dirty="0"/>
              <a:t>investments in primary </a:t>
            </a:r>
            <a:r>
              <a:rPr lang="en-US" sz="2400" b="1" dirty="0" smtClean="0"/>
              <a:t>care	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/>
              <a:t>Measurement questions and discussion	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393" y="4419600"/>
            <a:ext cx="3487214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3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Findings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of the information in this presentation is drawn from a SIM technical assistance policy brief entitled </a:t>
            </a:r>
            <a:r>
              <a:rPr lang="en-US" i="1" dirty="0"/>
              <a:t>Multi-Payer Investments in Primary Care: Policy and Measurement Strategies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367" y="3361567"/>
            <a:ext cx="2225233" cy="288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17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7086600" cy="17526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dirty="0" smtClean="0"/>
              <a:t>Maine SIM ACI Steering Group Meeting</a:t>
            </a:r>
          </a:p>
          <a:p>
            <a:pPr algn="r" eaLnBrk="1" hangingPunct="1">
              <a:lnSpc>
                <a:spcPct val="90000"/>
              </a:lnSpc>
            </a:pPr>
            <a:r>
              <a:rPr lang="en-US" dirty="0" smtClean="0"/>
              <a:t>November 18, 2014</a:t>
            </a:r>
          </a:p>
          <a:p>
            <a:pPr algn="r" eaLnBrk="1" hangingPunct="1">
              <a:lnSpc>
                <a:spcPct val="90000"/>
              </a:lnSpc>
            </a:pPr>
            <a:endParaRPr lang="en-US" dirty="0" smtClean="0"/>
          </a:p>
          <a:p>
            <a:pPr algn="r" eaLnBrk="1" hangingPunct="1">
              <a:lnSpc>
                <a:spcPct val="90000"/>
              </a:lnSpc>
            </a:pPr>
            <a:r>
              <a:rPr lang="en-US" sz="1800" b="1" dirty="0" smtClean="0"/>
              <a:t>Deborah Brown and Maia Crawford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1800" b="1" dirty="0" smtClean="0"/>
              <a:t>Center for Health Care Strategies</a:t>
            </a:r>
            <a:endParaRPr lang="en-US" sz="1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50962" y="24384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>
                <a:latin typeface="Calibri" pitchFamily="34" charset="0"/>
              </a:rPr>
              <a:t>Payment Reform in Primary Care: Considerations for Maine</a:t>
            </a:r>
            <a:endParaRPr lang="en-US" sz="3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10058400" cy="838200"/>
          </a:xfrm>
        </p:spPr>
        <p:txBody>
          <a:bodyPr/>
          <a:lstStyle/>
          <a:p>
            <a:r>
              <a:rPr lang="en-US" dirty="0" smtClean="0"/>
              <a:t>Primary Care Payment Reform Options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Increase </a:t>
            </a:r>
            <a:r>
              <a:rPr lang="en-US" sz="2400" dirty="0"/>
              <a:t>the </a:t>
            </a:r>
            <a:r>
              <a:rPr lang="en-US" sz="2400" dirty="0" smtClean="0"/>
              <a:t>percentage </a:t>
            </a:r>
            <a:r>
              <a:rPr lang="en-US" sz="2400" dirty="0"/>
              <a:t>of </a:t>
            </a:r>
            <a:r>
              <a:rPr lang="en-US" sz="2400" dirty="0" smtClean="0"/>
              <a:t>health payments spent </a:t>
            </a:r>
            <a:r>
              <a:rPr lang="en-US" sz="2400" dirty="0"/>
              <a:t>on </a:t>
            </a:r>
            <a:r>
              <a:rPr lang="en-US" sz="2400" dirty="0" smtClean="0"/>
              <a:t>primary care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Tie “PCP </a:t>
            </a:r>
            <a:r>
              <a:rPr lang="en-US" sz="2400" dirty="0" smtClean="0"/>
              <a:t>bump</a:t>
            </a:r>
            <a:r>
              <a:rPr lang="en-US" sz="2400" dirty="0"/>
              <a:t>” </a:t>
            </a:r>
            <a:r>
              <a:rPr lang="en-US" sz="2400" dirty="0" smtClean="0"/>
              <a:t>funds </a:t>
            </a:r>
            <a:r>
              <a:rPr lang="en-US" sz="2400" dirty="0"/>
              <a:t>to </a:t>
            </a:r>
            <a:r>
              <a:rPr lang="en-US" sz="2400" dirty="0" smtClean="0"/>
              <a:t>payment reform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Increase primary care rates based </a:t>
            </a:r>
            <a:r>
              <a:rPr lang="en-US" sz="2400" dirty="0"/>
              <a:t>on </a:t>
            </a:r>
            <a:r>
              <a:rPr lang="en-US" sz="2400" dirty="0" smtClean="0"/>
              <a:t>medical home recognition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Use </a:t>
            </a:r>
            <a:r>
              <a:rPr lang="en-US" sz="2400" dirty="0" smtClean="0"/>
              <a:t>pay-for-performance incentives 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Institute </a:t>
            </a:r>
            <a:r>
              <a:rPr lang="en-US" sz="2400" dirty="0"/>
              <a:t>a </a:t>
            </a:r>
            <a:r>
              <a:rPr lang="en-US" sz="2400" dirty="0" smtClean="0"/>
              <a:t>comprehensive primary care payment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Employ shared savings methodologies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Combine patient-centered medical home (PCMH) with episodes </a:t>
            </a:r>
            <a:r>
              <a:rPr lang="en-US" sz="2400" dirty="0"/>
              <a:t>of </a:t>
            </a:r>
            <a:r>
              <a:rPr lang="en-US" sz="2400" dirty="0" smtClean="0"/>
              <a:t>care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5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 the Percentage of Health Payments Spent on Primary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Encourage </a:t>
            </a:r>
            <a:r>
              <a:rPr lang="en-US" sz="2400" dirty="0"/>
              <a:t>health plans to gradually increase the proportion of total payments made to primary care </a:t>
            </a:r>
            <a:r>
              <a:rPr lang="en-US" sz="2400" dirty="0" smtClean="0"/>
              <a:t>services.</a:t>
            </a:r>
          </a:p>
          <a:p>
            <a:r>
              <a:rPr lang="en-US" sz="2400" b="1" i="1" dirty="0" smtClean="0"/>
              <a:t>Example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b="1" dirty="0" smtClean="0"/>
              <a:t>Rhode Island </a:t>
            </a:r>
            <a:r>
              <a:rPr lang="en-US" sz="2000" dirty="0" smtClean="0"/>
              <a:t>required commercial </a:t>
            </a:r>
            <a:r>
              <a:rPr lang="en-US" sz="2000" dirty="0"/>
              <a:t>insurers to increase the share of total medical payments made to primary care by one percentage point per year from 2010 to 2014</a:t>
            </a:r>
            <a:r>
              <a:rPr lang="en-US" sz="20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03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 “PCP Bump” Funds to Payment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78363"/>
          </a:xfrm>
        </p:spPr>
        <p:txBody>
          <a:bodyPr/>
          <a:lstStyle/>
          <a:p>
            <a:r>
              <a:rPr lang="en-US" sz="2400" dirty="0" smtClean="0"/>
              <a:t>Maine is one of 15 states currently choosing to partially or fully continue the Medicaid primary care rate increase in SFY 2015. </a:t>
            </a:r>
          </a:p>
          <a:p>
            <a:r>
              <a:rPr lang="en-US" sz="2400" dirty="0" smtClean="0"/>
              <a:t>The higher primary care rate could be implemented using a value-based payment method or used to </a:t>
            </a:r>
            <a:r>
              <a:rPr lang="en-US" sz="2400" dirty="0"/>
              <a:t>transition PCPs to new </a:t>
            </a:r>
            <a:r>
              <a:rPr lang="en-US" sz="2400" dirty="0" smtClean="0"/>
              <a:t>payment methodologies.</a:t>
            </a:r>
          </a:p>
          <a:p>
            <a:r>
              <a:rPr lang="en-US" sz="2400" dirty="0" smtClean="0"/>
              <a:t>The State could also set criteria for providers to receive the enhanced payment.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343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 Primary Care Rates </a:t>
            </a:r>
            <a:r>
              <a:rPr lang="en-US" dirty="0"/>
              <a:t>Based on Medical Home Recognition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</a:t>
            </a:r>
            <a:r>
              <a:rPr lang="en-US" sz="2400" dirty="0" smtClean="0"/>
              <a:t>eward </a:t>
            </a:r>
            <a:r>
              <a:rPr lang="en-US" sz="2400" dirty="0"/>
              <a:t>primary care practices for increasing their levels of “medical </a:t>
            </a:r>
            <a:r>
              <a:rPr lang="en-US" sz="2400" dirty="0" smtClean="0"/>
              <a:t>home-ness” or for meeting other primary care-related goals.</a:t>
            </a:r>
          </a:p>
          <a:p>
            <a:r>
              <a:rPr lang="en-US" sz="2400" b="1" i="1" dirty="0" smtClean="0"/>
              <a:t>Examples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b="1" dirty="0" smtClean="0"/>
              <a:t>New York, Oklahoma</a:t>
            </a:r>
            <a:r>
              <a:rPr lang="en-US" sz="2000" dirty="0"/>
              <a:t>,</a:t>
            </a:r>
            <a:r>
              <a:rPr lang="en-US" sz="2000" b="1" dirty="0"/>
              <a:t> Nebraska</a:t>
            </a:r>
            <a:r>
              <a:rPr lang="en-US" sz="2000" dirty="0"/>
              <a:t>,</a:t>
            </a:r>
            <a:r>
              <a:rPr lang="en-US" sz="2000" b="1" dirty="0"/>
              <a:t> </a:t>
            </a:r>
            <a:r>
              <a:rPr lang="en-US" sz="2000" dirty="0"/>
              <a:t>and</a:t>
            </a:r>
            <a:r>
              <a:rPr lang="en-US" sz="2000" b="1" dirty="0"/>
              <a:t> Maryland</a:t>
            </a:r>
            <a:r>
              <a:rPr lang="en-US" sz="2000" dirty="0"/>
              <a:t> </a:t>
            </a:r>
            <a:r>
              <a:rPr lang="en-US" sz="2000" dirty="0" smtClean="0"/>
              <a:t>tier </a:t>
            </a:r>
            <a:r>
              <a:rPr lang="en-US" sz="2000" dirty="0"/>
              <a:t>medical home payments, rewarding practices that achieve higher levels of recognition with higher </a:t>
            </a:r>
            <a:r>
              <a:rPr lang="en-US" sz="2000" dirty="0" smtClean="0"/>
              <a:t>per-member per-month (PMPM) payments.</a:t>
            </a:r>
          </a:p>
          <a:p>
            <a:pPr lvl="1"/>
            <a:r>
              <a:rPr lang="en-US" sz="2000" b="1" dirty="0" smtClean="0"/>
              <a:t>Colorado</a:t>
            </a:r>
            <a:r>
              <a:rPr lang="en-US" sz="2000" dirty="0" smtClean="0"/>
              <a:t> increased evaluation and management codes for primary care visits to 90 percent of the Medicare rates. Practices receive </a:t>
            </a:r>
            <a:r>
              <a:rPr lang="en-US" sz="2000" dirty="0"/>
              <a:t>a </a:t>
            </a:r>
            <a:r>
              <a:rPr lang="en-US" sz="2000" dirty="0" smtClean="0"/>
              <a:t>significantly higher </a:t>
            </a:r>
            <a:r>
              <a:rPr lang="en-US" sz="2000" dirty="0"/>
              <a:t>bump for Medicaid preventive </a:t>
            </a:r>
            <a:r>
              <a:rPr lang="en-US" sz="2000" dirty="0" smtClean="0"/>
              <a:t>visits if they meet certain medical home criteria.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0D1B89-3E62-4CE7-B74A-64EFB01F397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97976"/>
      </p:ext>
    </p:extLst>
  </p:cSld>
  <p:clrMapOvr>
    <a:masterClrMapping/>
  </p:clrMapOvr>
</p:sld>
</file>

<file path=ppt/theme/theme1.xml><?xml version="1.0" encoding="utf-8"?>
<a:theme xmlns:a="http://schemas.openxmlformats.org/drawingml/2006/main" name="Cream &amp; Blue Template">
  <a:themeElements>
    <a:clrScheme name="Custom Design 15">
      <a:dk1>
        <a:srgbClr val="003580"/>
      </a:dk1>
      <a:lt1>
        <a:srgbClr val="FFF1DD"/>
      </a:lt1>
      <a:dk2>
        <a:srgbClr val="FFFFFF"/>
      </a:dk2>
      <a:lt2>
        <a:srgbClr val="FAD18C"/>
      </a:lt2>
      <a:accent1>
        <a:srgbClr val="7498BF"/>
      </a:accent1>
      <a:accent2>
        <a:srgbClr val="A06871"/>
      </a:accent2>
      <a:accent3>
        <a:srgbClr val="FFF7EB"/>
      </a:accent3>
      <a:accent4>
        <a:srgbClr val="002C6C"/>
      </a:accent4>
      <a:accent5>
        <a:srgbClr val="BCCADC"/>
      </a:accent5>
      <a:accent6>
        <a:srgbClr val="915E66"/>
      </a:accent6>
      <a:hlink>
        <a:srgbClr val="48B8D2"/>
      </a:hlink>
      <a:folHlink>
        <a:srgbClr val="E5AE86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3580"/>
        </a:dk1>
        <a:lt1>
          <a:srgbClr val="FDE8C6"/>
        </a:lt1>
        <a:dk2>
          <a:srgbClr val="FFFFFF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EF2DF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3580"/>
        </a:dk1>
        <a:lt1>
          <a:srgbClr val="FDE8C6"/>
        </a:lt1>
        <a:dk2>
          <a:srgbClr val="4C84AD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EF2DF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3580"/>
        </a:dk1>
        <a:lt1>
          <a:srgbClr val="FFF1DD"/>
        </a:lt1>
        <a:dk2>
          <a:srgbClr val="FFFFFF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FF7EB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3580"/>
        </a:dk1>
        <a:lt1>
          <a:srgbClr val="FFF1DD"/>
        </a:lt1>
        <a:dk2>
          <a:srgbClr val="4C84AD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FF7EB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tion1">
  <a:themeElements>
    <a:clrScheme name="1_Presentation1 16">
      <a:dk1>
        <a:srgbClr val="003580"/>
      </a:dk1>
      <a:lt1>
        <a:srgbClr val="FFF1DD"/>
      </a:lt1>
      <a:dk2>
        <a:srgbClr val="4C84AD"/>
      </a:dk2>
      <a:lt2>
        <a:srgbClr val="FAD18C"/>
      </a:lt2>
      <a:accent1>
        <a:srgbClr val="7498BF"/>
      </a:accent1>
      <a:accent2>
        <a:srgbClr val="A06871"/>
      </a:accent2>
      <a:accent3>
        <a:srgbClr val="FFF7EB"/>
      </a:accent3>
      <a:accent4>
        <a:srgbClr val="002C6C"/>
      </a:accent4>
      <a:accent5>
        <a:srgbClr val="BCCADC"/>
      </a:accent5>
      <a:accent6>
        <a:srgbClr val="915E66"/>
      </a:accent6>
      <a:hlink>
        <a:srgbClr val="48B8D2"/>
      </a:hlink>
      <a:folHlink>
        <a:srgbClr val="E5AE86"/>
      </a:folHlink>
    </a:clrScheme>
    <a:fontScheme name="1_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1 13">
        <a:dk1>
          <a:srgbClr val="003580"/>
        </a:dk1>
        <a:lt1>
          <a:srgbClr val="FDE8C6"/>
        </a:lt1>
        <a:dk2>
          <a:srgbClr val="FFFFFF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EF2DF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1 14">
        <a:dk1>
          <a:srgbClr val="003580"/>
        </a:dk1>
        <a:lt1>
          <a:srgbClr val="FDE8C6"/>
        </a:lt1>
        <a:dk2>
          <a:srgbClr val="4C84AD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EF2DF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1 15">
        <a:dk1>
          <a:srgbClr val="003580"/>
        </a:dk1>
        <a:lt1>
          <a:srgbClr val="FFF1DD"/>
        </a:lt1>
        <a:dk2>
          <a:srgbClr val="FFFFFF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FF7EB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1 16">
        <a:dk1>
          <a:srgbClr val="003580"/>
        </a:dk1>
        <a:lt1>
          <a:srgbClr val="FFF1DD"/>
        </a:lt1>
        <a:dk2>
          <a:srgbClr val="4C84AD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FF7EB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esentation1">
  <a:themeElements>
    <a:clrScheme name="2_Presentation1 16">
      <a:dk1>
        <a:srgbClr val="003580"/>
      </a:dk1>
      <a:lt1>
        <a:srgbClr val="FFF1DD"/>
      </a:lt1>
      <a:dk2>
        <a:srgbClr val="4C84AD"/>
      </a:dk2>
      <a:lt2>
        <a:srgbClr val="FAD18C"/>
      </a:lt2>
      <a:accent1>
        <a:srgbClr val="7498BF"/>
      </a:accent1>
      <a:accent2>
        <a:srgbClr val="A06871"/>
      </a:accent2>
      <a:accent3>
        <a:srgbClr val="FFF7EB"/>
      </a:accent3>
      <a:accent4>
        <a:srgbClr val="002C6C"/>
      </a:accent4>
      <a:accent5>
        <a:srgbClr val="BCCADC"/>
      </a:accent5>
      <a:accent6>
        <a:srgbClr val="915E66"/>
      </a:accent6>
      <a:hlink>
        <a:srgbClr val="48B8D2"/>
      </a:hlink>
      <a:folHlink>
        <a:srgbClr val="E5AE86"/>
      </a:folHlink>
    </a:clrScheme>
    <a:fontScheme name="2_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esentation1 13">
        <a:dk1>
          <a:srgbClr val="003580"/>
        </a:dk1>
        <a:lt1>
          <a:srgbClr val="FDE8C6"/>
        </a:lt1>
        <a:dk2>
          <a:srgbClr val="FFFFFF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EF2DF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1 14">
        <a:dk1>
          <a:srgbClr val="003580"/>
        </a:dk1>
        <a:lt1>
          <a:srgbClr val="FDE8C6"/>
        </a:lt1>
        <a:dk2>
          <a:srgbClr val="4C84AD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EF2DF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1 15">
        <a:dk1>
          <a:srgbClr val="003580"/>
        </a:dk1>
        <a:lt1>
          <a:srgbClr val="FFF1DD"/>
        </a:lt1>
        <a:dk2>
          <a:srgbClr val="FFFFFF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FF7EB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esentation1 16">
        <a:dk1>
          <a:srgbClr val="003580"/>
        </a:dk1>
        <a:lt1>
          <a:srgbClr val="FFF1DD"/>
        </a:lt1>
        <a:dk2>
          <a:srgbClr val="4C84AD"/>
        </a:dk2>
        <a:lt2>
          <a:srgbClr val="FAD18C"/>
        </a:lt2>
        <a:accent1>
          <a:srgbClr val="7498BF"/>
        </a:accent1>
        <a:accent2>
          <a:srgbClr val="A06871"/>
        </a:accent2>
        <a:accent3>
          <a:srgbClr val="FFF7EB"/>
        </a:accent3>
        <a:accent4>
          <a:srgbClr val="002C6C"/>
        </a:accent4>
        <a:accent5>
          <a:srgbClr val="BCCADC"/>
        </a:accent5>
        <a:accent6>
          <a:srgbClr val="915E66"/>
        </a:accent6>
        <a:hlink>
          <a:srgbClr val="48B8D2"/>
        </a:hlink>
        <a:folHlink>
          <a:srgbClr val="E5AE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 Design">
  <a:themeElements>
    <a:clrScheme name="Custom 14">
      <a:dk1>
        <a:srgbClr val="1D1D1D"/>
      </a:dk1>
      <a:lt1>
        <a:srgbClr val="FFFFFF"/>
      </a:lt1>
      <a:dk2>
        <a:srgbClr val="007582"/>
      </a:dk2>
      <a:lt2>
        <a:srgbClr val="EEECE1"/>
      </a:lt2>
      <a:accent1>
        <a:srgbClr val="0099A8"/>
      </a:accent1>
      <a:accent2>
        <a:srgbClr val="E28330"/>
      </a:accent2>
      <a:accent3>
        <a:srgbClr val="00739A"/>
      </a:accent3>
      <a:accent4>
        <a:srgbClr val="F6B332"/>
      </a:accent4>
      <a:accent5>
        <a:srgbClr val="F3F9FB"/>
      </a:accent5>
      <a:accent6>
        <a:srgbClr val="886B4F"/>
      </a:accent6>
      <a:hlink>
        <a:srgbClr val="0099A8"/>
      </a:hlink>
      <a:folHlink>
        <a:srgbClr val="3F0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Design 16">
    <a:dk1>
      <a:srgbClr val="003580"/>
    </a:dk1>
    <a:lt1>
      <a:srgbClr val="FFF1DD"/>
    </a:lt1>
    <a:dk2>
      <a:srgbClr val="4C84AD"/>
    </a:dk2>
    <a:lt2>
      <a:srgbClr val="FAD18C"/>
    </a:lt2>
    <a:accent1>
      <a:srgbClr val="7498BF"/>
    </a:accent1>
    <a:accent2>
      <a:srgbClr val="A06871"/>
    </a:accent2>
    <a:accent3>
      <a:srgbClr val="FFF7EB"/>
    </a:accent3>
    <a:accent4>
      <a:srgbClr val="002C6C"/>
    </a:accent4>
    <a:accent5>
      <a:srgbClr val="BCCADC"/>
    </a:accent5>
    <a:accent6>
      <a:srgbClr val="915E66"/>
    </a:accent6>
    <a:hlink>
      <a:srgbClr val="48B8D2"/>
    </a:hlink>
    <a:folHlink>
      <a:srgbClr val="E5AE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Cream &amp; Blue Template</Template>
  <TotalTime>5710</TotalTime>
  <Words>1256</Words>
  <Application>Microsoft Office PowerPoint</Application>
  <PresentationFormat>On-screen Show (4:3)</PresentationFormat>
  <Paragraphs>164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Cream &amp; Blue Template</vt:lpstr>
      <vt:lpstr>1_Presentation1</vt:lpstr>
      <vt:lpstr>2_Presentation1</vt:lpstr>
      <vt:lpstr>Default Design</vt:lpstr>
      <vt:lpstr>PowerPoint Presentation</vt:lpstr>
      <vt:lpstr>NORC SIM TA Team</vt:lpstr>
      <vt:lpstr>Agenda</vt:lpstr>
      <vt:lpstr>Presentation Findings </vt:lpstr>
      <vt:lpstr>PowerPoint Presentation</vt:lpstr>
      <vt:lpstr>Primary Care Payment Reform Options </vt:lpstr>
      <vt:lpstr>Increase the Percentage of Health Payments Spent on Primary Care</vt:lpstr>
      <vt:lpstr>Tie “PCP Bump” Funds to Payment Reform</vt:lpstr>
      <vt:lpstr>Increase Primary Care Rates Based on Medical Home Recognition</vt:lpstr>
      <vt:lpstr>Use Pay for Performance Incentives </vt:lpstr>
      <vt:lpstr>Employ Shared Savings Methodologies</vt:lpstr>
      <vt:lpstr>Institute a Comprehensive Primary Care Payment</vt:lpstr>
      <vt:lpstr>Combine PCMH with Episodes of Care</vt:lpstr>
      <vt:lpstr>Measuring Investments in Primary Care</vt:lpstr>
      <vt:lpstr>Measuring Investments in Primary Care</vt:lpstr>
      <vt:lpstr>Rhode Island: Policy Context</vt:lpstr>
      <vt:lpstr>Rhode Island: Primary Care Practices</vt:lpstr>
      <vt:lpstr>Rhode Island:  Insurer $ to Primary Care Practices</vt:lpstr>
      <vt:lpstr>Rhode Island: Results</vt:lpstr>
      <vt:lpstr>Vermont: Primary Care Service Areas (PCSAs)</vt:lpstr>
      <vt:lpstr>Oregon</vt:lpstr>
      <vt:lpstr>Considerations for Measurement In Maine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Innovations: Changing the Way Care is Delivered and Paid For</dc:title>
  <dc:creator>Tricia McGinnis</dc:creator>
  <cp:lastModifiedBy>Frank Johnson</cp:lastModifiedBy>
  <cp:revision>363</cp:revision>
  <dcterms:created xsi:type="dcterms:W3CDTF">2014-03-13T12:17:39Z</dcterms:created>
  <dcterms:modified xsi:type="dcterms:W3CDTF">2014-11-17T21:34:13Z</dcterms:modified>
</cp:coreProperties>
</file>