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Override1.xml" ContentType="application/vnd.openxmlformats-officedocument.themeOverride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652" r:id="rId2"/>
    <p:sldMasterId id="2147483653" r:id="rId3"/>
    <p:sldMasterId id="2147484048" r:id="rId4"/>
  </p:sldMasterIdLst>
  <p:notesMasterIdLst>
    <p:notesMasterId r:id="rId27"/>
  </p:notesMasterIdLst>
  <p:handoutMasterIdLst>
    <p:handoutMasterId r:id="rId28"/>
  </p:handoutMasterIdLst>
  <p:sldIdLst>
    <p:sldId id="427" r:id="rId5"/>
    <p:sldId id="422" r:id="rId6"/>
    <p:sldId id="425" r:id="rId7"/>
    <p:sldId id="426" r:id="rId8"/>
    <p:sldId id="256" r:id="rId9"/>
    <p:sldId id="418" r:id="rId10"/>
    <p:sldId id="416" r:id="rId11"/>
    <p:sldId id="419" r:id="rId12"/>
    <p:sldId id="417" r:id="rId13"/>
    <p:sldId id="420" r:id="rId14"/>
    <p:sldId id="421" r:id="rId15"/>
    <p:sldId id="414" r:id="rId16"/>
    <p:sldId id="410" r:id="rId17"/>
    <p:sldId id="428" r:id="rId18"/>
    <p:sldId id="429" r:id="rId19"/>
    <p:sldId id="430" r:id="rId20"/>
    <p:sldId id="431" r:id="rId21"/>
    <p:sldId id="432" r:id="rId22"/>
    <p:sldId id="433" r:id="rId23"/>
    <p:sldId id="434" r:id="rId24"/>
    <p:sldId id="435" r:id="rId25"/>
    <p:sldId id="436" r:id="rId2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mcmahon" initials="s" lastIdx="8" clrIdx="0"/>
  <p:cmAuthor id="1" name="mherman" initials="m" lastIdx="1" clrIdx="1"/>
  <p:cmAuthor id="2" name="Tricia McGinnis" initials="TM" lastIdx="1" clrIdx="2">
    <p:extLst/>
  </p:cmAuthor>
  <p:cmAuthor id="3" name="Deborah Brown" initials="DB" lastIdx="10" clrIdx="3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7C80"/>
    <a:srgbClr val="000000"/>
    <a:srgbClr val="01508B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54" autoAdjust="0"/>
    <p:restoredTop sz="71553" autoAdjust="0"/>
  </p:normalViewPr>
  <p:slideViewPr>
    <p:cSldViewPr>
      <p:cViewPr>
        <p:scale>
          <a:sx n="74" d="100"/>
          <a:sy n="74" d="100"/>
        </p:scale>
        <p:origin x="-99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8286"/>
    </p:cViewPr>
  </p:sorterViewPr>
  <p:notesViewPr>
    <p:cSldViewPr>
      <p:cViewPr varScale="1">
        <p:scale>
          <a:sx n="66" d="100"/>
          <a:sy n="66" d="100"/>
        </p:scale>
        <p:origin x="-3300" y="-11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notesMaster" Target="notesMasters/notesMaster1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3491D1-3B46-40D9-8E8F-602AC9B77B46}" type="datetimeFigureOut">
              <a:rPr lang="en-US" smtClean="0"/>
              <a:pPr/>
              <a:t>11/17/2014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274172-A2B4-4322-AFB7-A56A6358145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74241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751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51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751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751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B50E7FF-ED2B-4927-85AE-616900A6C95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744726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B50E7FF-ED2B-4927-85AE-616900A6C957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51495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B50E7FF-ED2B-4927-85AE-616900A6C957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480553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B50E7FF-ED2B-4927-85AE-616900A6C957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463376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D0EC6B4-029F-4FB8-B44D-1EA30D25CF44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14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489315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D0EC6B4-029F-4FB8-B44D-1EA30D25CF44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15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061801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D0EC6B4-029F-4FB8-B44D-1EA30D25CF44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16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161517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D0EC6B4-029F-4FB8-B44D-1EA30D25CF44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17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133078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D0EC6B4-029F-4FB8-B44D-1EA30D25CF44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18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192836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D0EC6B4-029F-4FB8-B44D-1EA30D25CF44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20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798637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Outpatient</a:t>
            </a:r>
            <a:r>
              <a:rPr lang="en-US" baseline="0" dirty="0" smtClean="0"/>
              <a:t> facility and professional claims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D0EC6B4-029F-4FB8-B44D-1EA30D25CF44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21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572637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D0EC6B4-029F-4FB8-B44D-1EA30D25CF44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22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28213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B50E7FF-ED2B-4927-85AE-616900A6C957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56039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B50E7FF-ED2B-4927-85AE-616900A6C957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75392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B50E7FF-ED2B-4927-85AE-616900A6C957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87467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B50E7FF-ED2B-4927-85AE-616900A6C957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158298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B50E7FF-ED2B-4927-85AE-616900A6C957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923477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B50E7FF-ED2B-4927-85AE-616900A6C957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531347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B50E7FF-ED2B-4927-85AE-616900A6C957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106149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B50E7FF-ED2B-4927-85AE-616900A6C957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87693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gif"/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gif"/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9.gif"/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gif"/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gif"/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gif"/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4.xml"/><Relationship Id="rId4" Type="http://schemas.openxmlformats.org/officeDocument/2006/relationships/image" Target="../media/image11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3"/>
          <p:cNvSpPr txBox="1">
            <a:spLocks noChangeArrowheads="1"/>
          </p:cNvSpPr>
          <p:nvPr/>
        </p:nvSpPr>
        <p:spPr bwMode="auto">
          <a:xfrm>
            <a:off x="7778750" y="6553200"/>
            <a:ext cx="13858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400" b="1" dirty="0">
                <a:solidFill>
                  <a:schemeClr val="accent1"/>
                </a:solidFill>
              </a:rPr>
              <a:t>www.chcs.org</a:t>
            </a:r>
          </a:p>
        </p:txBody>
      </p:sp>
      <p:pic>
        <p:nvPicPr>
          <p:cNvPr id="5" name="Picture 15" descr="Banner3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1298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3011" name="Rectangle 3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2514600" y="3962400"/>
            <a:ext cx="6400800" cy="1752600"/>
          </a:xfrm>
        </p:spPr>
        <p:txBody>
          <a:bodyPr/>
          <a:lstStyle>
            <a:lvl1pPr marL="0" indent="0" algn="r" eaLnBrk="1" hangingPunct="1">
              <a:lnSpc>
                <a:spcPct val="90000"/>
              </a:lnSpc>
              <a:buFontTx/>
              <a:buNone/>
              <a:defRPr sz="2400"/>
            </a:lvl1pPr>
          </a:lstStyle>
          <a:p>
            <a:pPr algn="r" eaLnBrk="1" hangingPunct="1">
              <a:lnSpc>
                <a:spcPct val="90000"/>
              </a:lnSpc>
            </a:pPr>
            <a:r>
              <a:rPr lang="en-US" dirty="0" smtClean="0"/>
              <a:t>EVENT</a:t>
            </a:r>
          </a:p>
          <a:p>
            <a:pPr algn="r" eaLnBrk="1" hangingPunct="1">
              <a:lnSpc>
                <a:spcPct val="90000"/>
              </a:lnSpc>
            </a:pPr>
            <a:r>
              <a:rPr lang="en-US" dirty="0" smtClean="0"/>
              <a:t>DATE, 2013</a:t>
            </a:r>
          </a:p>
          <a:p>
            <a:pPr algn="r" eaLnBrk="1" hangingPunct="1">
              <a:lnSpc>
                <a:spcPct val="90000"/>
              </a:lnSpc>
            </a:pPr>
            <a:endParaRPr lang="en-US" dirty="0" smtClean="0"/>
          </a:p>
          <a:p>
            <a:pPr algn="r" eaLnBrk="1" hangingPunct="1">
              <a:lnSpc>
                <a:spcPct val="90000"/>
              </a:lnSpc>
            </a:pPr>
            <a:r>
              <a:rPr lang="en-US" sz="1800" b="1" dirty="0" smtClean="0"/>
              <a:t>Speaker 1</a:t>
            </a:r>
            <a:r>
              <a:rPr lang="en-US" sz="1800" dirty="0" smtClean="0"/>
              <a:t>, TITLE, ORG</a:t>
            </a:r>
          </a:p>
          <a:p>
            <a:pPr algn="r" eaLnBrk="1" hangingPunct="1">
              <a:lnSpc>
                <a:spcPct val="90000"/>
              </a:lnSpc>
            </a:pPr>
            <a:r>
              <a:rPr lang="en-US" sz="1800" b="1" dirty="0" smtClean="0"/>
              <a:t>Speaker 2</a:t>
            </a:r>
            <a:r>
              <a:rPr lang="en-US" sz="1800" dirty="0" smtClean="0"/>
              <a:t>, TITLE, ORG</a:t>
            </a:r>
          </a:p>
        </p:txBody>
      </p:sp>
      <p:sp>
        <p:nvSpPr>
          <p:cNvPr id="6" name="Rectangle 5"/>
          <p:cNvSpPr/>
          <p:nvPr userDrawn="1"/>
        </p:nvSpPr>
        <p:spPr>
          <a:xfrm>
            <a:off x="0" y="2286000"/>
            <a:ext cx="9144000" cy="1524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sz="40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2819400" y="6245225"/>
            <a:ext cx="4800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22C133-4646-40FC-B397-DAA5E485C9E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28600"/>
            <a:ext cx="2209800" cy="58975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228600"/>
            <a:ext cx="6477000" cy="58975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2819400" y="6245225"/>
            <a:ext cx="4800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22F5A4-4A5A-4290-9BFF-61023EEC47A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libri" pitchFamily="34" charset="0"/>
                <a:cs typeface="Calibri" pitchFamily="34" charset="0"/>
              </a:defRPr>
            </a:lvl1pPr>
            <a:lvl2pPr>
              <a:defRPr>
                <a:latin typeface="Calibri" pitchFamily="34" charset="0"/>
                <a:cs typeface="Calibri" pitchFamily="34" charset="0"/>
              </a:defRPr>
            </a:lvl2pPr>
            <a:lvl3pPr>
              <a:defRPr>
                <a:latin typeface="Calibri" pitchFamily="34" charset="0"/>
                <a:cs typeface="Calibri" pitchFamily="34" charset="0"/>
              </a:defRPr>
            </a:lvl3pPr>
            <a:lvl4pPr>
              <a:defRPr>
                <a:latin typeface="Calibri" pitchFamily="34" charset="0"/>
                <a:cs typeface="Calibri" pitchFamily="34" charset="0"/>
              </a:defRPr>
            </a:lvl4pPr>
            <a:lvl5pPr>
              <a:defRPr>
                <a:latin typeface="Calibri" pitchFamily="34" charset="0"/>
                <a:cs typeface="Calibri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8C27DA-A7B8-4C4E-B133-506A3374077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6" name="Picture 5" descr="chcs horizontal logo large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04800" y="6374676"/>
            <a:ext cx="2438400" cy="25472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9"/>
          <p:cNvSpPr txBox="1">
            <a:spLocks noChangeArrowheads="1"/>
          </p:cNvSpPr>
          <p:nvPr userDrawn="1"/>
        </p:nvSpPr>
        <p:spPr bwMode="auto">
          <a:xfrm>
            <a:off x="7778750" y="6553200"/>
            <a:ext cx="13858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400" b="1" dirty="0">
                <a:solidFill>
                  <a:schemeClr val="accent1"/>
                </a:solidFill>
              </a:rPr>
              <a:t>www.chcs.org</a:t>
            </a:r>
          </a:p>
        </p:txBody>
      </p:sp>
      <p:pic>
        <p:nvPicPr>
          <p:cNvPr id="5" name="Picture 10" descr="Banner3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298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7335" name="Rectangle 7"/>
          <p:cNvSpPr>
            <a:spLocks noGrp="1" noChangeArrowheads="1"/>
          </p:cNvSpPr>
          <p:nvPr>
            <p:ph type="ctrTitle"/>
          </p:nvPr>
        </p:nvSpPr>
        <p:spPr>
          <a:xfrm>
            <a:off x="1371600" y="2130425"/>
            <a:ext cx="6400800" cy="1470025"/>
          </a:xfrm>
        </p:spPr>
        <p:txBody>
          <a:bodyPr anchor="b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27336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2EDE07-F64F-48E8-9D3C-640BAF1C905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25E29E-CD4A-406F-8F4E-4C22022DC92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71600"/>
            <a:ext cx="4038600" cy="4754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4038600" cy="4754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0347D1-6DFA-4119-BE94-EA0146D7754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5FDC4D-04DA-4088-9B46-6E4363A4D05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D41AFF-68DD-468C-B928-4D6017EE9C4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336B2E-655B-4F5B-908B-CC4CD81CCD4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2819400" y="6245225"/>
            <a:ext cx="4800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0D1B89-3E62-4CE7-B74A-64EFB01F397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CB16BB-8F35-437F-A2CA-3D0B51EDA5E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3151C9-F6EC-494A-B4F6-94344AE6F93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7FC8BE-E495-44BE-92F9-BA4505570DF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28600"/>
            <a:ext cx="2209800" cy="58975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228600"/>
            <a:ext cx="6477000" cy="58975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75771F-7600-43FB-B484-79A4A907A21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3"/>
          <p:cNvSpPr txBox="1">
            <a:spLocks noChangeArrowheads="1"/>
          </p:cNvSpPr>
          <p:nvPr userDrawn="1"/>
        </p:nvSpPr>
        <p:spPr bwMode="auto">
          <a:xfrm>
            <a:off x="7778750" y="6553200"/>
            <a:ext cx="13858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400" b="1" dirty="0">
                <a:solidFill>
                  <a:schemeClr val="accent1"/>
                </a:solidFill>
              </a:rPr>
              <a:t>www.chcs.org</a:t>
            </a:r>
          </a:p>
        </p:txBody>
      </p:sp>
      <p:pic>
        <p:nvPicPr>
          <p:cNvPr id="5" name="Picture 14" descr="Banner3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298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3483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1371600" y="2130425"/>
            <a:ext cx="6400800" cy="1470025"/>
          </a:xfrm>
        </p:spPr>
        <p:txBody>
          <a:bodyPr anchor="b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33484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E5D41D-DA2C-4938-AAA1-60A06D8EF80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59F686-3AF8-4715-99E4-6E8DAF9C89C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71600"/>
            <a:ext cx="4038600" cy="4754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4038600" cy="4754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08DB6B-8915-4447-8EA7-4C734F11FD9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6EEBAE-8F5C-4FEF-BA3C-1E14ABF8555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E5CD3A-0ECF-4F8E-B709-4AE8148E761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2819400" y="6245225"/>
            <a:ext cx="4800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CE7298-FB8C-4521-A0D1-9E57FF693D0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BA56A6-4420-42A5-AA76-D3CBC0F0EFF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071843-514A-4301-97C8-0E0A8DA3547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AD1C65-FEED-41AD-B4DA-88E2658D308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BE4798-00B5-45CB-ADE2-F54512916B9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28600"/>
            <a:ext cx="2209800" cy="58975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228600"/>
            <a:ext cx="6477000" cy="58975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E00F13-024F-44A4-9B7B-78E3CC77FC7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P:\Shared\Staff\Bree\PowerPoint Design\PP Master Slide Title Page_v2.gif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2964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3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1" y="1676400"/>
            <a:ext cx="8762999" cy="914400"/>
          </a:xfrm>
          <a:prstGeom prst="rect">
            <a:avLst/>
          </a:prstGeom>
          <a:ln w="9525"/>
        </p:spPr>
        <p:txBody>
          <a:bodyPr anchor="b"/>
          <a:lstStyle>
            <a:lvl1pPr>
              <a:defRPr sz="3200" cap="all" baseline="0">
                <a:solidFill>
                  <a:srgbClr val="FFFFFF"/>
                </a:solidFill>
                <a:latin typeface="Adobe Gothic Std B" pitchFamily="34" charset="-128"/>
                <a:ea typeface="Adobe Gothic Std B" pitchFamily="34" charset="-128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81001" y="2667000"/>
            <a:ext cx="8762999" cy="2438400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tabLst>
                <a:tab pos="457200" algn="l"/>
              </a:tabLst>
              <a:defRPr sz="2400" b="1">
                <a:solidFill>
                  <a:schemeClr val="bg1">
                    <a:lumMod val="90000"/>
                  </a:schemeClr>
                </a:solidFill>
                <a:latin typeface="Adobe Fan Heiti Std B" pitchFamily="34" charset="-128"/>
                <a:ea typeface="Adobe Fan Heiti Std B" pitchFamily="34" charset="-128"/>
                <a:cs typeface="Arial" pitchFamily="34" charset="0"/>
              </a:defRPr>
            </a:lvl1pPr>
          </a:lstStyle>
          <a:p>
            <a:r>
              <a:rPr lang="en-US" dirty="0"/>
              <a:t>Click to edit Master subtitle style</a:t>
            </a:r>
          </a:p>
          <a:p>
            <a:endParaRPr lang="en-US" dirty="0"/>
          </a:p>
        </p:txBody>
      </p:sp>
      <p:pic>
        <p:nvPicPr>
          <p:cNvPr id="1026" name="Picture 2" descr="P:\Shared\Communications\Graphics\SHADAC Redesign_2013\Logo\shadac_logo_revised_wht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999" y="386029"/>
            <a:ext cx="2572222" cy="11379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569998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P:\Shared\Staff\Bree\PowerPoint Design\PP Master Slide_V2.gif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496300" cy="762000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rgbClr val="886D4F"/>
                </a:solidFill>
                <a:latin typeface="Adobe Gothic Std B" pitchFamily="34" charset="-128"/>
                <a:ea typeface="Adobe Gothic Std B" pitchFamily="34" charset="-128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43000"/>
            <a:ext cx="8534400" cy="4983163"/>
          </a:xfrm>
          <a:prstGeom prst="rect">
            <a:avLst/>
          </a:prstGeom>
        </p:spPr>
        <p:txBody>
          <a:bodyPr/>
          <a:lstStyle>
            <a:lvl1pPr marL="457200" indent="-457200">
              <a:buClrTx/>
              <a:buSzPct val="99000"/>
              <a:buFont typeface="Arial Narrow" pitchFamily="34" charset="0"/>
              <a:buChar char="•"/>
              <a:defRPr>
                <a:latin typeface="Arial Narrow" pitchFamily="34" charset="0"/>
                <a:cs typeface="Arial" pitchFamily="34" charset="0"/>
              </a:defRPr>
            </a:lvl1pPr>
            <a:lvl2pPr marL="914400" indent="-457200">
              <a:buClrTx/>
              <a:buSzPct val="99000"/>
              <a:buFont typeface="Arial Narrow" pitchFamily="34" charset="0"/>
              <a:buChar char="•"/>
              <a:defRPr>
                <a:latin typeface="Arial Narrow" pitchFamily="34" charset="0"/>
                <a:cs typeface="Arial" pitchFamily="34" charset="0"/>
              </a:defRPr>
            </a:lvl2pPr>
            <a:lvl3pPr marL="1257300" indent="-342900">
              <a:buClrTx/>
              <a:buSzPct val="99000"/>
              <a:buFont typeface="Arial Narrow" pitchFamily="34" charset="0"/>
              <a:buChar char="•"/>
              <a:defRPr>
                <a:latin typeface="Arial Narrow" pitchFamily="34" charset="0"/>
                <a:cs typeface="Arial" pitchFamily="34" charset="0"/>
              </a:defRPr>
            </a:lvl3pPr>
            <a:lvl4pPr marL="1714500" indent="-342900">
              <a:buClrTx/>
              <a:buSzPct val="99000"/>
              <a:buFont typeface="Arial Narrow" pitchFamily="34" charset="0"/>
              <a:buChar char="•"/>
              <a:defRPr>
                <a:latin typeface="Arial Narrow" pitchFamily="34" charset="0"/>
                <a:cs typeface="Arial" pitchFamily="34" charset="0"/>
              </a:defRPr>
            </a:lvl4pPr>
            <a:lvl5pPr marL="2171700" indent="-342900">
              <a:buClrTx/>
              <a:buSzPct val="99000"/>
              <a:buFont typeface="Arial Narrow" pitchFamily="34" charset="0"/>
              <a:buChar char="•"/>
              <a:defRPr>
                <a:latin typeface="Arial Narrow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686800" y="6477000"/>
            <a:ext cx="533400" cy="320675"/>
          </a:xfrm>
          <a:prstGeom prst="rect">
            <a:avLst/>
          </a:prstGeom>
          <a:ln/>
        </p:spPr>
        <p:txBody>
          <a:bodyPr/>
          <a:lstStyle>
            <a:lvl1pPr>
              <a:defRPr sz="1400" b="0">
                <a:solidFill>
                  <a:schemeClr val="bg1"/>
                </a:solidFill>
                <a:latin typeface="Arial Narrow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2BCA7EEE-2ED5-4AE5-BA2B-3FE2B409A39E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  <p:pic>
        <p:nvPicPr>
          <p:cNvPr id="2050" name="Picture 2" descr="P:\Shared\Communications\Graphics\SHADAC Redesign_2013\Logo\shadac_logo_revised_wht.png"/>
          <p:cNvPicPr>
            <a:picLocks noChangeAspect="1" noChangeArrowheads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217"/>
          <a:stretch/>
        </p:blipFill>
        <p:spPr bwMode="auto">
          <a:xfrm>
            <a:off x="7252592" y="6248400"/>
            <a:ext cx="1358008" cy="53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891215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 userDrawn="1"/>
        </p:nvSpPr>
        <p:spPr>
          <a:xfrm>
            <a:off x="0" y="-12700"/>
            <a:ext cx="9144000" cy="6858000"/>
          </a:xfrm>
          <a:prstGeom prst="rect">
            <a:avLst/>
          </a:prstGeom>
          <a:solidFill>
            <a:srgbClr val="0075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496300" cy="762000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chemeClr val="accent6">
                    <a:lumMod val="20000"/>
                    <a:lumOff val="80000"/>
                  </a:schemeClr>
                </a:solidFill>
                <a:latin typeface="Adobe Gothic Std B" pitchFamily="34" charset="-128"/>
                <a:ea typeface="Adobe Gothic Std B" pitchFamily="34" charset="-128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43000"/>
            <a:ext cx="8534400" cy="49831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accent5"/>
                </a:solidFill>
                <a:latin typeface="Arial Narrow" pitchFamily="34" charset="0"/>
                <a:cs typeface="Arial" pitchFamily="34" charset="0"/>
              </a:defRPr>
            </a:lvl1pPr>
            <a:lvl2pPr marL="457200" indent="0">
              <a:buNone/>
              <a:defRPr>
                <a:solidFill>
                  <a:schemeClr val="accent5"/>
                </a:solidFill>
                <a:latin typeface="Arial Narrow" pitchFamily="34" charset="0"/>
                <a:cs typeface="Arial" pitchFamily="34" charset="0"/>
              </a:defRPr>
            </a:lvl2pPr>
            <a:lvl3pPr marL="914400" indent="0">
              <a:buNone/>
              <a:defRPr>
                <a:solidFill>
                  <a:schemeClr val="accent5"/>
                </a:solidFill>
                <a:latin typeface="Arial Narrow" pitchFamily="34" charset="0"/>
                <a:cs typeface="Arial" pitchFamily="34" charset="0"/>
              </a:defRPr>
            </a:lvl3pPr>
            <a:lvl4pPr marL="1371600" indent="0">
              <a:buNone/>
              <a:defRPr>
                <a:solidFill>
                  <a:schemeClr val="accent5"/>
                </a:solidFill>
                <a:latin typeface="Arial Narrow" pitchFamily="34" charset="0"/>
                <a:cs typeface="Arial" pitchFamily="34" charset="0"/>
              </a:defRPr>
            </a:lvl4pPr>
            <a:lvl5pPr marL="1828800" indent="0">
              <a:buNone/>
              <a:defRPr>
                <a:solidFill>
                  <a:schemeClr val="accent5"/>
                </a:solidFill>
                <a:latin typeface="Arial Narrow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2050" name="Picture 2" descr="P:\Shared\Communications\Graphics\SHADAC Redesign_2013\Logo\shadac_logo_revised_wht.png"/>
          <p:cNvPicPr>
            <a:picLocks noChangeAspect="1" noChangeArrowheads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217"/>
          <a:stretch/>
        </p:blipFill>
        <p:spPr bwMode="auto">
          <a:xfrm>
            <a:off x="7252592" y="6248400"/>
            <a:ext cx="1358008" cy="53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686800" y="6477000"/>
            <a:ext cx="533400" cy="320675"/>
          </a:xfrm>
          <a:prstGeom prst="rect">
            <a:avLst/>
          </a:prstGeom>
          <a:ln/>
        </p:spPr>
        <p:txBody>
          <a:bodyPr/>
          <a:lstStyle>
            <a:lvl1pPr>
              <a:defRPr sz="1400" b="0">
                <a:solidFill>
                  <a:schemeClr val="bg1"/>
                </a:solidFill>
                <a:latin typeface="Arial Narrow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2BCA7EEE-2ED5-4AE5-BA2B-3FE2B409A39E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8" name="Freeform 7"/>
          <p:cNvSpPr/>
          <p:nvPr userDrawn="1"/>
        </p:nvSpPr>
        <p:spPr>
          <a:xfrm>
            <a:off x="0" y="936767"/>
            <a:ext cx="9144000" cy="206233"/>
          </a:xfrm>
          <a:custGeom>
            <a:avLst/>
            <a:gdLst>
              <a:gd name="connsiteX0" fmla="*/ 0 w 7378700"/>
              <a:gd name="connsiteY0" fmla="*/ 368370 h 394269"/>
              <a:gd name="connsiteX1" fmla="*/ 1905000 w 7378700"/>
              <a:gd name="connsiteY1" fmla="*/ 70 h 394269"/>
              <a:gd name="connsiteX2" fmla="*/ 4025900 w 7378700"/>
              <a:gd name="connsiteY2" fmla="*/ 393770 h 394269"/>
              <a:gd name="connsiteX3" fmla="*/ 7378700 w 7378700"/>
              <a:gd name="connsiteY3" fmla="*/ 88970 h 394269"/>
              <a:gd name="connsiteX4" fmla="*/ 7378700 w 7378700"/>
              <a:gd name="connsiteY4" fmla="*/ 88970 h 3942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378700" h="394269">
                <a:moveTo>
                  <a:pt x="0" y="368370"/>
                </a:moveTo>
                <a:cubicBezTo>
                  <a:pt x="617008" y="182103"/>
                  <a:pt x="1234017" y="-4163"/>
                  <a:pt x="1905000" y="70"/>
                </a:cubicBezTo>
                <a:cubicBezTo>
                  <a:pt x="2575983" y="4303"/>
                  <a:pt x="3113617" y="378953"/>
                  <a:pt x="4025900" y="393770"/>
                </a:cubicBezTo>
                <a:cubicBezTo>
                  <a:pt x="4938183" y="408587"/>
                  <a:pt x="7378700" y="88970"/>
                  <a:pt x="7378700" y="88970"/>
                </a:cubicBezTo>
                <a:lnTo>
                  <a:pt x="7378700" y="88970"/>
                </a:lnTo>
              </a:path>
            </a:pathLst>
          </a:custGeom>
          <a:noFill/>
          <a:ln>
            <a:solidFill>
              <a:srgbClr val="E2833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19504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3" descr="P:\Shared\Staff\Bree\PowerPoint Design\PP Master Slide_V2.gif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143000"/>
            <a:ext cx="4114800" cy="4983163"/>
          </a:xfrm>
          <a:prstGeom prst="rect">
            <a:avLst/>
          </a:prstGeom>
        </p:spPr>
        <p:txBody>
          <a:bodyPr/>
          <a:lstStyle>
            <a:lvl1pPr>
              <a:defRPr sz="2800">
                <a:latin typeface="Arial Narrow" pitchFamily="34" charset="0"/>
              </a:defRPr>
            </a:lvl1pPr>
            <a:lvl2pPr>
              <a:defRPr sz="2400">
                <a:latin typeface="Arial Narrow" pitchFamily="34" charset="0"/>
              </a:defRPr>
            </a:lvl2pPr>
            <a:lvl3pPr>
              <a:defRPr sz="2000">
                <a:latin typeface="Arial Narrow" pitchFamily="34" charset="0"/>
              </a:defRPr>
            </a:lvl3pPr>
            <a:lvl4pPr>
              <a:defRPr sz="1800">
                <a:latin typeface="Arial Narrow" pitchFamily="34" charset="0"/>
              </a:defRPr>
            </a:lvl4pPr>
            <a:lvl5pPr>
              <a:defRPr sz="1800">
                <a:latin typeface="Arial Narrow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267200" cy="4983163"/>
          </a:xfrm>
          <a:prstGeom prst="rect">
            <a:avLst/>
          </a:prstGeom>
        </p:spPr>
        <p:txBody>
          <a:bodyPr/>
          <a:lstStyle>
            <a:lvl1pPr>
              <a:defRPr sz="2800">
                <a:latin typeface="Arial Narrow" pitchFamily="34" charset="0"/>
              </a:defRPr>
            </a:lvl1pPr>
            <a:lvl2pPr>
              <a:defRPr sz="2400">
                <a:latin typeface="Arial Narrow" pitchFamily="34" charset="0"/>
              </a:defRPr>
            </a:lvl2pPr>
            <a:lvl3pPr>
              <a:defRPr sz="2000">
                <a:latin typeface="Arial Narrow" pitchFamily="34" charset="0"/>
              </a:defRPr>
            </a:lvl3pPr>
            <a:lvl4pPr>
              <a:defRPr sz="1800">
                <a:latin typeface="Arial Narrow" pitchFamily="34" charset="0"/>
              </a:defRPr>
            </a:lvl4pPr>
            <a:lvl5pPr>
              <a:defRPr sz="1800">
                <a:latin typeface="Arial Narrow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496300" cy="762000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rgbClr val="886D4F"/>
                </a:solidFill>
                <a:latin typeface="Adobe Gothic Std B" pitchFamily="34" charset="-128"/>
                <a:ea typeface="Adobe Gothic Std B" pitchFamily="34" charset="-128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pic>
        <p:nvPicPr>
          <p:cNvPr id="13" name="Picture 2" descr="P:\Shared\Communications\Graphics\SHADAC Redesign_2013\Logo\shadac_logo_revised_wht.png"/>
          <p:cNvPicPr>
            <a:picLocks noChangeAspect="1" noChangeArrowheads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217"/>
          <a:stretch/>
        </p:blipFill>
        <p:spPr bwMode="auto">
          <a:xfrm>
            <a:off x="7252592" y="6248400"/>
            <a:ext cx="1358008" cy="53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686800" y="6477000"/>
            <a:ext cx="533400" cy="320675"/>
          </a:xfrm>
          <a:prstGeom prst="rect">
            <a:avLst/>
          </a:prstGeom>
          <a:ln/>
        </p:spPr>
        <p:txBody>
          <a:bodyPr/>
          <a:lstStyle>
            <a:lvl1pPr>
              <a:defRPr sz="1400" b="0">
                <a:solidFill>
                  <a:schemeClr val="bg1"/>
                </a:solidFill>
                <a:latin typeface="Arial Narrow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2BCA7EEE-2ED5-4AE5-BA2B-3FE2B409A39E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97057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3" descr="P:\Shared\Staff\Bree\PowerPoint Design\PP Master Slide_V2.gif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P:\Shared\Communications\Graphics\SHADAC Redesign_2013\Logo\shadac_logo_revised_wht.png"/>
          <p:cNvPicPr>
            <a:picLocks noChangeAspect="1" noChangeArrowheads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217"/>
          <a:stretch/>
        </p:blipFill>
        <p:spPr bwMode="auto">
          <a:xfrm>
            <a:off x="7252592" y="6248400"/>
            <a:ext cx="1358008" cy="53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686800" y="6477000"/>
            <a:ext cx="533400" cy="320675"/>
          </a:xfrm>
          <a:prstGeom prst="rect">
            <a:avLst/>
          </a:prstGeom>
          <a:ln/>
        </p:spPr>
        <p:txBody>
          <a:bodyPr/>
          <a:lstStyle>
            <a:lvl1pPr>
              <a:defRPr sz="1400" b="0">
                <a:solidFill>
                  <a:schemeClr val="bg1"/>
                </a:solidFill>
                <a:latin typeface="Arial Narrow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2BCA7EEE-2ED5-4AE5-BA2B-3FE2B409A39E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3938587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>
                <a:solidFill>
                  <a:schemeClr val="accent6"/>
                </a:solidFill>
                <a:latin typeface="Adobe Gothic Std B" pitchFamily="34" charset="-128"/>
                <a:ea typeface="Adobe Gothic Std B" pitchFamily="34" charset="-128"/>
                <a:cs typeface="Arial" pitchFamily="34" charset="0"/>
              </a:defRPr>
            </a:lvl1pPr>
          </a:lstStyle>
          <a:p>
            <a:r>
              <a:rPr lang="en-US" dirty="0" smtClean="0"/>
              <a:t>Click to edit section header</a:t>
            </a:r>
            <a:endParaRPr lang="en-US" dirty="0"/>
          </a:p>
        </p:txBody>
      </p:sp>
      <p:sp>
        <p:nvSpPr>
          <p:cNvPr id="9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33600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  <a:latin typeface="Arial Narrow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730228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47800"/>
            <a:ext cx="4038600" cy="4678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47800"/>
            <a:ext cx="4038600" cy="4678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2819400" y="6245225"/>
            <a:ext cx="4800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9AD0DD-BB01-432E-BF75-96F3BC73828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-12700"/>
            <a:ext cx="9144000" cy="6858000"/>
          </a:xfrm>
          <a:prstGeom prst="rect">
            <a:avLst/>
          </a:prstGeom>
          <a:solidFill>
            <a:srgbClr val="0075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3938587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>
                <a:solidFill>
                  <a:schemeClr val="bg2"/>
                </a:solidFill>
                <a:latin typeface="Adobe Gothic Std B" pitchFamily="34" charset="-128"/>
                <a:ea typeface="Adobe Gothic Std B" pitchFamily="34" charset="-128"/>
                <a:cs typeface="Arial" pitchFamily="34" charset="0"/>
              </a:defRPr>
            </a:lvl1pPr>
          </a:lstStyle>
          <a:p>
            <a:r>
              <a:rPr lang="en-US" dirty="0" smtClean="0"/>
              <a:t>Click to edit Section header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33600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bg1"/>
                </a:solidFill>
                <a:latin typeface="Arial Narrow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pic>
        <p:nvPicPr>
          <p:cNvPr id="11" name="Picture 2" descr="P:\Shared\Communications\Graphics\SHADAC Redesign_2013\Logo\shadac_logo_revised_wht.png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217"/>
          <a:stretch/>
        </p:blipFill>
        <p:spPr bwMode="auto">
          <a:xfrm>
            <a:off x="7252592" y="6248400"/>
            <a:ext cx="1358008" cy="53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686800" y="6477000"/>
            <a:ext cx="533400" cy="320675"/>
          </a:xfrm>
          <a:prstGeom prst="rect">
            <a:avLst/>
          </a:prstGeom>
          <a:ln/>
        </p:spPr>
        <p:txBody>
          <a:bodyPr/>
          <a:lstStyle>
            <a:lvl1pPr>
              <a:defRPr sz="1400" b="0">
                <a:solidFill>
                  <a:schemeClr val="bg1"/>
                </a:solidFill>
                <a:latin typeface="Arial Narrow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2BCA7EEE-2ED5-4AE5-BA2B-3FE2B409A39E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8" name="Freeform 7"/>
          <p:cNvSpPr/>
          <p:nvPr userDrawn="1"/>
        </p:nvSpPr>
        <p:spPr>
          <a:xfrm>
            <a:off x="0" y="3733800"/>
            <a:ext cx="9144000" cy="206233"/>
          </a:xfrm>
          <a:custGeom>
            <a:avLst/>
            <a:gdLst>
              <a:gd name="connsiteX0" fmla="*/ 0 w 7378700"/>
              <a:gd name="connsiteY0" fmla="*/ 368370 h 394269"/>
              <a:gd name="connsiteX1" fmla="*/ 1905000 w 7378700"/>
              <a:gd name="connsiteY1" fmla="*/ 70 h 394269"/>
              <a:gd name="connsiteX2" fmla="*/ 4025900 w 7378700"/>
              <a:gd name="connsiteY2" fmla="*/ 393770 h 394269"/>
              <a:gd name="connsiteX3" fmla="*/ 7378700 w 7378700"/>
              <a:gd name="connsiteY3" fmla="*/ 88970 h 394269"/>
              <a:gd name="connsiteX4" fmla="*/ 7378700 w 7378700"/>
              <a:gd name="connsiteY4" fmla="*/ 88970 h 3942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378700" h="394269">
                <a:moveTo>
                  <a:pt x="0" y="368370"/>
                </a:moveTo>
                <a:cubicBezTo>
                  <a:pt x="617008" y="182103"/>
                  <a:pt x="1234017" y="-4163"/>
                  <a:pt x="1905000" y="70"/>
                </a:cubicBezTo>
                <a:cubicBezTo>
                  <a:pt x="2575983" y="4303"/>
                  <a:pt x="3113617" y="378953"/>
                  <a:pt x="4025900" y="393770"/>
                </a:cubicBezTo>
                <a:cubicBezTo>
                  <a:pt x="4938183" y="408587"/>
                  <a:pt x="7378700" y="88970"/>
                  <a:pt x="7378700" y="88970"/>
                </a:cubicBezTo>
                <a:lnTo>
                  <a:pt x="7378700" y="88970"/>
                </a:lnTo>
              </a:path>
            </a:pathLst>
          </a:custGeom>
          <a:noFill/>
          <a:ln>
            <a:solidFill>
              <a:srgbClr val="E2833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51573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3" descr="P:\Shared\Staff\Bree\PowerPoint Design\PP Master Slide_V2.gif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latin typeface="Adobe Gothic Std B" pitchFamily="34" charset="-128"/>
                <a:ea typeface="Adobe Gothic Std B" pitchFamily="34" charset="-128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>
                <a:latin typeface="Gill Sans MT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latin typeface="Arial Narrow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pic>
        <p:nvPicPr>
          <p:cNvPr id="12" name="Picture 2" descr="P:\Shared\Communications\Graphics\SHADAC Redesign_2013\Logo\shadac_logo_revised_wht.png"/>
          <p:cNvPicPr>
            <a:picLocks noChangeAspect="1" noChangeArrowheads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217"/>
          <a:stretch/>
        </p:blipFill>
        <p:spPr bwMode="auto">
          <a:xfrm>
            <a:off x="7252592" y="6248400"/>
            <a:ext cx="1358008" cy="53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686800" y="6477000"/>
            <a:ext cx="533400" cy="320675"/>
          </a:xfrm>
          <a:prstGeom prst="rect">
            <a:avLst/>
          </a:prstGeom>
          <a:ln/>
        </p:spPr>
        <p:txBody>
          <a:bodyPr/>
          <a:lstStyle>
            <a:lvl1pPr>
              <a:defRPr sz="1400" b="0">
                <a:solidFill>
                  <a:schemeClr val="bg1"/>
                </a:solidFill>
                <a:latin typeface="Arial Narrow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2BCA7EEE-2ED5-4AE5-BA2B-3FE2B409A39E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61266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nal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 hasCustomPrompt="1"/>
          </p:nvPr>
        </p:nvSpPr>
        <p:spPr>
          <a:xfrm>
            <a:off x="381000" y="1447800"/>
            <a:ext cx="8458200" cy="2895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 baseline="0">
                <a:latin typeface="Arial Narrow" pitchFamily="34" charset="0"/>
                <a:cs typeface="Arial" pitchFamily="34" charset="0"/>
              </a:defRPr>
            </a:lvl1pPr>
            <a:lvl2pPr>
              <a:defRPr>
                <a:latin typeface="Gill Sans MT" pitchFamily="34" charset="0"/>
              </a:defRPr>
            </a:lvl2pPr>
            <a:lvl3pPr>
              <a:defRPr>
                <a:latin typeface="Gill Sans MT" pitchFamily="34" charset="0"/>
              </a:defRPr>
            </a:lvl3pPr>
            <a:lvl4pPr>
              <a:defRPr>
                <a:latin typeface="Gill Sans MT" pitchFamily="34" charset="0"/>
              </a:defRPr>
            </a:lvl4pPr>
            <a:lvl5pPr>
              <a:defRPr>
                <a:latin typeface="Gill Sans MT" pitchFamily="34" charset="0"/>
              </a:defRPr>
            </a:lvl5pPr>
          </a:lstStyle>
          <a:p>
            <a:pPr lvl="0"/>
            <a:r>
              <a:rPr lang="en-US" dirty="0" smtClean="0"/>
              <a:t>Click to edit contact information</a:t>
            </a:r>
            <a:endParaRPr lang="en-US" dirty="0"/>
          </a:p>
        </p:txBody>
      </p:sp>
      <p:sp>
        <p:nvSpPr>
          <p:cNvPr id="7" name="Text Box 2"/>
          <p:cNvSpPr txBox="1">
            <a:spLocks noChangeArrowheads="1"/>
          </p:cNvSpPr>
          <p:nvPr userDrawn="1"/>
        </p:nvSpPr>
        <p:spPr bwMode="auto">
          <a:xfrm>
            <a:off x="3619498" y="5924527"/>
            <a:ext cx="1905001" cy="412773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000" b="1" dirty="0" smtClean="0">
                <a:solidFill>
                  <a:srgbClr val="E28330"/>
                </a:solidFill>
                <a:latin typeface="Arial Narrow" pitchFamily="34" charset="0"/>
                <a:cs typeface="Arial" pitchFamily="34" charset="0"/>
              </a:rPr>
              <a:t>www.shadac.org</a:t>
            </a:r>
          </a:p>
        </p:txBody>
      </p:sp>
      <p:pic>
        <p:nvPicPr>
          <p:cNvPr id="8" name="Picture 6" descr="twitter_newbird_blue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11500"/>
                    </a14:imgEffect>
                    <a14:imgEffect>
                      <a14:saturation sat="66000"/>
                    </a14:imgEffect>
                    <a14:imgEffect>
                      <a14:brightnessContrast bright="-16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3868342" y="6172200"/>
            <a:ext cx="551258" cy="551260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</p:pic>
      <p:sp>
        <p:nvSpPr>
          <p:cNvPr id="9" name="Text Box 4"/>
          <p:cNvSpPr txBox="1">
            <a:spLocks noChangeArrowheads="1"/>
          </p:cNvSpPr>
          <p:nvPr userDrawn="1"/>
        </p:nvSpPr>
        <p:spPr bwMode="auto">
          <a:xfrm>
            <a:off x="4328232" y="6278960"/>
            <a:ext cx="1081968" cy="254564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r>
              <a:rPr lang="en-US" sz="1600" dirty="0" smtClean="0">
                <a:solidFill>
                  <a:srgbClr val="007582"/>
                </a:solidFill>
                <a:latin typeface="Arial Narrow" pitchFamily="34" charset="0"/>
                <a:cs typeface="Arial" pitchFamily="34" charset="0"/>
              </a:rPr>
              <a:t>@</a:t>
            </a:r>
            <a:r>
              <a:rPr lang="en-US" sz="1600" dirty="0" err="1" smtClean="0">
                <a:solidFill>
                  <a:srgbClr val="007582"/>
                </a:solidFill>
                <a:latin typeface="Arial Narrow" pitchFamily="34" charset="0"/>
                <a:cs typeface="Arial" pitchFamily="34" charset="0"/>
              </a:rPr>
              <a:t>shadac</a:t>
            </a:r>
            <a:endParaRPr lang="en-US" sz="2800" dirty="0" smtClean="0">
              <a:solidFill>
                <a:srgbClr val="007582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381000" y="457200"/>
            <a:ext cx="8496300" cy="762000"/>
          </a:xfrm>
          <a:prstGeom prst="rect">
            <a:avLst/>
          </a:prstGeom>
        </p:spPr>
        <p:txBody>
          <a:bodyPr/>
          <a:lstStyle>
            <a:lvl1pPr algn="ctr">
              <a:defRPr b="1" baseline="0">
                <a:solidFill>
                  <a:srgbClr val="886D4F"/>
                </a:solidFill>
                <a:latin typeface="Adobe Gothic Std B" pitchFamily="34" charset="-128"/>
                <a:ea typeface="Adobe Gothic Std B" pitchFamily="34" charset="-128"/>
                <a:cs typeface="Arial" pitchFamily="34" charset="0"/>
              </a:defRPr>
            </a:lvl1pPr>
          </a:lstStyle>
          <a:p>
            <a:r>
              <a:rPr lang="en-US" dirty="0" smtClean="0"/>
              <a:t>Click to edit contact information</a:t>
            </a:r>
            <a:endParaRPr lang="en-US" dirty="0"/>
          </a:p>
        </p:txBody>
      </p:sp>
      <p:pic>
        <p:nvPicPr>
          <p:cNvPr id="3074" name="Picture 2" descr="P:\Shared\Communications\Graphics\SHADAC Redesign_2013\Logo\shadac_logo_revised.png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4537" y="4724400"/>
            <a:ext cx="2574925" cy="11391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866963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2819400" y="6245225"/>
            <a:ext cx="4800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9185D5-F656-4748-96D2-C63DFB5B1C1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2819400" y="6245225"/>
            <a:ext cx="4800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04E740-73E0-4140-99E4-C7C041259B1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2819400" y="6245225"/>
            <a:ext cx="4800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ADAB6D-5D2F-473C-A2F7-8895C8D5FC3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2819400" y="6245225"/>
            <a:ext cx="4800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C4BE4D-D0DC-4A60-800D-30BB5568CDE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2819400" y="6245225"/>
            <a:ext cx="4800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8C4933-BBE3-4D7E-B0D8-7C5207F2921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4.pn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image" Target="../media/image4.png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image" Target="../media/image6.png"/><Relationship Id="rId5" Type="http://schemas.openxmlformats.org/officeDocument/2006/relationships/slideLayout" Target="../slideLayouts/slideLayout39.xml"/><Relationship Id="rId10" Type="http://schemas.openxmlformats.org/officeDocument/2006/relationships/image" Target="../media/image5.gif"/><Relationship Id="rId4" Type="http://schemas.openxmlformats.org/officeDocument/2006/relationships/slideLayout" Target="../slideLayouts/slideLayout38.xml"/><Relationship Id="rId9" Type="http://schemas.openxmlformats.org/officeDocument/2006/relationships/theme" Target="../theme/theme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447800"/>
            <a:ext cx="8229600" cy="467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772400" y="6245225"/>
            <a:ext cx="9144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 b="1">
                <a:solidFill>
                  <a:schemeClr val="accent1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pPr>
              <a:defRPr/>
            </a:pPr>
            <a:fld id="{1920E44E-FCE6-4E4E-B082-F66398FAAA0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0727" name="Rectangle 7"/>
          <p:cNvSpPr>
            <a:spLocks noChangeArrowheads="1"/>
          </p:cNvSpPr>
          <p:nvPr/>
        </p:nvSpPr>
        <p:spPr bwMode="auto">
          <a:xfrm>
            <a:off x="0" y="0"/>
            <a:ext cx="9144000" cy="1143000"/>
          </a:xfrm>
          <a:prstGeom prst="rect">
            <a:avLst/>
          </a:prstGeom>
          <a:gradFill rotWithShape="1">
            <a:gsLst>
              <a:gs pos="0">
                <a:srgbClr val="01508B"/>
              </a:gs>
              <a:gs pos="100000">
                <a:schemeClr val="tx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228600"/>
            <a:ext cx="88392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pic>
        <p:nvPicPr>
          <p:cNvPr id="8" name="Picture 7" descr="chcs horizontal logo large.jpg"/>
          <p:cNvPicPr>
            <a:picLocks noChangeAspect="1"/>
          </p:cNvPicPr>
          <p:nvPr userDrawn="1"/>
        </p:nvPicPr>
        <p:blipFill>
          <a:blip r:embed="rId14" cstate="print"/>
          <a:stretch>
            <a:fillRect/>
          </a:stretch>
        </p:blipFill>
        <p:spPr>
          <a:xfrm>
            <a:off x="228599" y="6400800"/>
            <a:ext cx="2625983" cy="27431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43" r:id="rId1"/>
    <p:sldLayoutId id="2147484013" r:id="rId2"/>
    <p:sldLayoutId id="2147484014" r:id="rId3"/>
    <p:sldLayoutId id="2147484015" r:id="rId4"/>
    <p:sldLayoutId id="2147484016" r:id="rId5"/>
    <p:sldLayoutId id="2147484017" r:id="rId6"/>
    <p:sldLayoutId id="2147484018" r:id="rId7"/>
    <p:sldLayoutId id="2147484019" r:id="rId8"/>
    <p:sldLayoutId id="2147484020" r:id="rId9"/>
    <p:sldLayoutId id="2147484021" r:id="rId10"/>
    <p:sldLayoutId id="2147484022" r:id="rId11"/>
    <p:sldLayoutId id="2147484047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alibri" pitchFamily="34" charset="0"/>
          <a:ea typeface="+mj-ea"/>
          <a:cs typeface="Calibri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8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Arial" charset="0"/>
        <a:buChar char="►"/>
        <a:defRPr sz="2400">
          <a:solidFill>
            <a:schemeClr val="tx1"/>
          </a:solidFill>
          <a:latin typeface="Calibri" pitchFamily="34" charset="0"/>
          <a:cs typeface="Calibri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  <a:cs typeface="Calibri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–"/>
        <a:defRPr>
          <a:solidFill>
            <a:schemeClr val="tx1"/>
          </a:solidFill>
          <a:latin typeface="Calibri" pitchFamily="34" charset="0"/>
          <a:cs typeface="Calibri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»"/>
        <a:defRPr sz="1600">
          <a:solidFill>
            <a:schemeClr val="tx1"/>
          </a:solidFill>
          <a:latin typeface="Calibri" pitchFamily="34" charset="0"/>
          <a:cs typeface="Calibri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71600"/>
            <a:ext cx="8229600" cy="475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67940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19400" y="6245225"/>
            <a:ext cx="47244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67941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696200" y="6245225"/>
            <a:ext cx="990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 b="1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FE80119B-CAB8-40EE-AB17-2682AC53D6A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053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228600"/>
            <a:ext cx="88392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pic>
        <p:nvPicPr>
          <p:cNvPr id="2054" name="Picture 7" descr="chcslogo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52400" y="6432550"/>
            <a:ext cx="2514600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44" r:id="rId1"/>
    <p:sldLayoutId id="2147484023" r:id="rId2"/>
    <p:sldLayoutId id="2147484024" r:id="rId3"/>
    <p:sldLayoutId id="2147484025" r:id="rId4"/>
    <p:sldLayoutId id="2147484026" r:id="rId5"/>
    <p:sldLayoutId id="2147484027" r:id="rId6"/>
    <p:sldLayoutId id="2147484028" r:id="rId7"/>
    <p:sldLayoutId id="2147484029" r:id="rId8"/>
    <p:sldLayoutId id="2147484030" r:id="rId9"/>
    <p:sldLayoutId id="2147484031" r:id="rId10"/>
    <p:sldLayoutId id="2147484032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50000"/>
        <a:buFont typeface="Arial" charset="0"/>
        <a:buChar char="►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71600"/>
            <a:ext cx="8229600" cy="475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79203" name="Rectangle 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81000" y="6245225"/>
            <a:ext cx="7162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79204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696200" y="6245225"/>
            <a:ext cx="990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 b="1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909A037E-8E6D-4097-BE9B-3114F527704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228600"/>
            <a:ext cx="88392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pic>
        <p:nvPicPr>
          <p:cNvPr id="3078" name="Picture 6" descr="chcslogo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010400" y="152400"/>
            <a:ext cx="1905000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33" r:id="rId2"/>
    <p:sldLayoutId id="2147484034" r:id="rId3"/>
    <p:sldLayoutId id="2147484035" r:id="rId4"/>
    <p:sldLayoutId id="2147484036" r:id="rId5"/>
    <p:sldLayoutId id="2147484037" r:id="rId6"/>
    <p:sldLayoutId id="2147484038" r:id="rId7"/>
    <p:sldLayoutId id="2147484039" r:id="rId8"/>
    <p:sldLayoutId id="2147484040" r:id="rId9"/>
    <p:sldLayoutId id="2147484041" r:id="rId10"/>
    <p:sldLayoutId id="2147484042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50000"/>
        <a:buFont typeface="Arial" charset="0"/>
        <a:buChar char="►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3" descr="P:\Shared\Staff\Bree\PowerPoint Design\PP Master Slide_V2.gif"/>
          <p:cNvPicPr>
            <a:picLocks noChangeAspect="1" noChangeArrowheads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P:\Shared\Communications\Graphics\SHADAC Redesign_2013\Logo\shadac_logo_revised_wht.png"/>
          <p:cNvPicPr>
            <a:picLocks noChangeAspect="1" noChangeArrowheads="1"/>
          </p:cNvPicPr>
          <p:nvPr userDrawn="1"/>
        </p:nvPicPr>
        <p:blipFill rotWithShape="1"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217"/>
          <a:stretch/>
        </p:blipFill>
        <p:spPr bwMode="auto">
          <a:xfrm>
            <a:off x="7252592" y="6248400"/>
            <a:ext cx="1358008" cy="53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8686800" y="6477000"/>
            <a:ext cx="533400" cy="320675"/>
          </a:xfrm>
          <a:prstGeom prst="rect">
            <a:avLst/>
          </a:prstGeom>
          <a:ln/>
        </p:spPr>
        <p:txBody>
          <a:bodyPr/>
          <a:lstStyle>
            <a:lvl1pPr>
              <a:defRPr sz="1400" b="0">
                <a:solidFill>
                  <a:schemeClr val="bg1"/>
                </a:solidFill>
                <a:latin typeface="+mn-lt"/>
                <a:cs typeface="Arial" pitchFamily="34" charset="0"/>
              </a:defRPr>
            </a:lvl1pPr>
          </a:lstStyle>
          <a:p>
            <a:pPr>
              <a:defRPr/>
            </a:pPr>
            <a:fld id="{2BCA7EEE-2ED5-4AE5-BA2B-3FE2B409A39E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4" name="Title 1"/>
          <p:cNvSpPr txBox="1">
            <a:spLocks/>
          </p:cNvSpPr>
          <p:nvPr userDrawn="1"/>
        </p:nvSpPr>
        <p:spPr>
          <a:xfrm>
            <a:off x="381000" y="304800"/>
            <a:ext cx="8496300" cy="762000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886D4F"/>
                </a:solidFill>
                <a:latin typeface="Adobe Gothic Std B" pitchFamily="34" charset="-128"/>
                <a:ea typeface="Adobe Gothic Std B" pitchFamily="34" charset="-128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755426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755426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755426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755426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755426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755426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755426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755426"/>
                </a:solidFill>
                <a:latin typeface="Arial" charset="0"/>
              </a:defRPr>
            </a:lvl9pPr>
          </a:lstStyle>
          <a:p>
            <a:r>
              <a:rPr lang="en-US" kern="0" dirty="0" smtClean="0"/>
              <a:t>Click to edit Master title style</a:t>
            </a:r>
            <a:endParaRPr lang="en-US" kern="0" dirty="0"/>
          </a:p>
        </p:txBody>
      </p:sp>
      <p:sp>
        <p:nvSpPr>
          <p:cNvPr id="15" name="Content Placeholder 2"/>
          <p:cNvSpPr txBox="1">
            <a:spLocks/>
          </p:cNvSpPr>
          <p:nvPr userDrawn="1"/>
        </p:nvSpPr>
        <p:spPr>
          <a:xfrm>
            <a:off x="381000" y="1143000"/>
            <a:ext cx="8534400" cy="4983163"/>
          </a:xfrm>
          <a:prstGeom prst="rect">
            <a:avLst/>
          </a:prstGeom>
        </p:spPr>
        <p:txBody>
          <a:bodyPr/>
          <a:lstStyle>
            <a:lvl1pPr marL="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55426"/>
              </a:buClr>
              <a:buNone/>
              <a:defRPr sz="3200">
                <a:solidFill>
                  <a:schemeClr val="tx1"/>
                </a:solidFill>
                <a:latin typeface="Arial Narrow" pitchFamily="34" charset="0"/>
                <a:ea typeface="+mn-ea"/>
                <a:cs typeface="Arial" pitchFamily="34" charset="0"/>
              </a:defRPr>
            </a:lvl1pPr>
            <a:lvl2pPr marL="4572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800">
                <a:solidFill>
                  <a:schemeClr val="tx1"/>
                </a:solidFill>
                <a:latin typeface="Arial Narrow" pitchFamily="34" charset="0"/>
                <a:cs typeface="Arial" pitchFamily="34" charset="0"/>
              </a:defRPr>
            </a:lvl2pPr>
            <a:lvl3pPr marL="9144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chemeClr val="tx1"/>
                </a:solidFill>
                <a:latin typeface="Arial Narrow" pitchFamily="34" charset="0"/>
                <a:cs typeface="Arial" pitchFamily="34" charset="0"/>
              </a:defRPr>
            </a:lvl3pPr>
            <a:lvl4pPr marL="13716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Arial Narrow" pitchFamily="34" charset="0"/>
                <a:cs typeface="Arial" pitchFamily="34" charset="0"/>
              </a:defRPr>
            </a:lvl4pPr>
            <a:lvl5pPr marL="18288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Arial Narrow" pitchFamily="34" charset="0"/>
                <a:cs typeface="Arial" pitchFamily="34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kern="0" dirty="0" smtClean="0">
                <a:solidFill>
                  <a:srgbClr val="1D1D1D"/>
                </a:solidFill>
              </a:rPr>
              <a:t>Click to edit Master text styles</a:t>
            </a:r>
          </a:p>
          <a:p>
            <a:pPr lvl="1"/>
            <a:r>
              <a:rPr lang="en-US" kern="0" dirty="0" smtClean="0">
                <a:solidFill>
                  <a:srgbClr val="1D1D1D"/>
                </a:solidFill>
              </a:rPr>
              <a:t>Second level</a:t>
            </a:r>
          </a:p>
          <a:p>
            <a:pPr lvl="2"/>
            <a:r>
              <a:rPr lang="en-US" kern="0" dirty="0" smtClean="0">
                <a:solidFill>
                  <a:srgbClr val="1D1D1D"/>
                </a:solidFill>
              </a:rPr>
              <a:t>Third level</a:t>
            </a:r>
          </a:p>
          <a:p>
            <a:pPr lvl="3"/>
            <a:r>
              <a:rPr lang="en-US" kern="0" dirty="0" smtClean="0">
                <a:solidFill>
                  <a:srgbClr val="1D1D1D"/>
                </a:solidFill>
              </a:rPr>
              <a:t>Fourth level</a:t>
            </a:r>
          </a:p>
          <a:p>
            <a:pPr lvl="4"/>
            <a:r>
              <a:rPr lang="en-US" kern="0" dirty="0" smtClean="0">
                <a:solidFill>
                  <a:srgbClr val="1D1D1D"/>
                </a:solidFill>
              </a:rPr>
              <a:t>Fifth level</a:t>
            </a:r>
            <a:endParaRPr lang="en-US" kern="0" dirty="0">
              <a:solidFill>
                <a:srgbClr val="1D1D1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14742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49" r:id="rId1"/>
    <p:sldLayoutId id="2147484050" r:id="rId2"/>
    <p:sldLayoutId id="2147484051" r:id="rId3"/>
    <p:sldLayoutId id="2147484052" r:id="rId4"/>
    <p:sldLayoutId id="2147484053" r:id="rId5"/>
    <p:sldLayoutId id="2147484054" r:id="rId6"/>
    <p:sldLayoutId id="2147484055" r:id="rId7"/>
    <p:sldLayoutId id="2147484056" r:id="rId8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886D4F"/>
          </a:solidFill>
          <a:latin typeface="Adobe Gothic Std B" pitchFamily="34" charset="-128"/>
          <a:ea typeface="Adobe Gothic Std B" pitchFamily="34" charset="-128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755426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755426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755426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755426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rgbClr val="755426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rgbClr val="755426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rgbClr val="755426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rgbClr val="755426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755426"/>
        </a:buClr>
        <a:buChar char="•"/>
        <a:defRPr sz="3200">
          <a:solidFill>
            <a:schemeClr val="tx1"/>
          </a:solidFill>
          <a:latin typeface="Arial Narrow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 Narrow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 Narrow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 Narrow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 Narrow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9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52600" y="228600"/>
            <a:ext cx="5791702" cy="1889924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4267200" y="4284771"/>
            <a:ext cx="4572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 eaLnBrk="1" hangingPunct="1">
              <a:lnSpc>
                <a:spcPct val="90000"/>
              </a:lnSpc>
            </a:pPr>
            <a:r>
              <a:rPr lang="en-US" sz="2000" dirty="0">
                <a:latin typeface="Calibri" panose="020F0502020204030204" pitchFamily="34" charset="0"/>
              </a:rPr>
              <a:t>Maine SIM ACI Steering Group Meeting</a:t>
            </a:r>
          </a:p>
          <a:p>
            <a:pPr algn="r" eaLnBrk="1" hangingPunct="1">
              <a:lnSpc>
                <a:spcPct val="90000"/>
              </a:lnSpc>
            </a:pPr>
            <a:r>
              <a:rPr lang="en-US" sz="2000" dirty="0">
                <a:latin typeface="Calibri" panose="020F0502020204030204" pitchFamily="34" charset="0"/>
              </a:rPr>
              <a:t>November 18, 2014</a:t>
            </a:r>
          </a:p>
          <a:p>
            <a:pPr algn="r" eaLnBrk="1" hangingPunct="1">
              <a:lnSpc>
                <a:spcPct val="90000"/>
              </a:lnSpc>
            </a:pPr>
            <a:endParaRPr lang="en-US" sz="2000" dirty="0">
              <a:latin typeface="Calibri" panose="020F0502020204030204" pitchFamily="34" charset="0"/>
            </a:endParaRPr>
          </a:p>
          <a:p>
            <a:pPr algn="r" eaLnBrk="1" hangingPunct="1">
              <a:lnSpc>
                <a:spcPct val="90000"/>
              </a:lnSpc>
            </a:pPr>
            <a:r>
              <a:rPr lang="en-US" sz="2000" b="1" dirty="0" smtClean="0">
                <a:latin typeface="Calibri" panose="020F0502020204030204" pitchFamily="34" charset="0"/>
              </a:rPr>
              <a:t>Deborah Brown and Maia Crawford</a:t>
            </a:r>
            <a:endParaRPr lang="en-US" sz="2000" b="1" dirty="0">
              <a:latin typeface="Calibri" panose="020F0502020204030204" pitchFamily="34" charset="0"/>
            </a:endParaRPr>
          </a:p>
          <a:p>
            <a:pPr algn="r" eaLnBrk="1" hangingPunct="1">
              <a:lnSpc>
                <a:spcPct val="90000"/>
              </a:lnSpc>
            </a:pPr>
            <a:r>
              <a:rPr lang="en-US" sz="2000" b="1" dirty="0">
                <a:latin typeface="Calibri" panose="020F0502020204030204" pitchFamily="34" charset="0"/>
              </a:rPr>
              <a:t>Center for Health Care </a:t>
            </a:r>
            <a:r>
              <a:rPr lang="en-US" sz="2000" b="1" dirty="0" smtClean="0">
                <a:latin typeface="Calibri" panose="020F0502020204030204" pitchFamily="34" charset="0"/>
              </a:rPr>
              <a:t>Strategies</a:t>
            </a:r>
          </a:p>
          <a:p>
            <a:pPr algn="r" eaLnBrk="1" hangingPunct="1">
              <a:lnSpc>
                <a:spcPct val="90000"/>
              </a:lnSpc>
            </a:pPr>
            <a:endParaRPr lang="en-US" sz="2000" b="1" dirty="0">
              <a:latin typeface="Calibri" panose="020F0502020204030204" pitchFamily="34" charset="0"/>
            </a:endParaRPr>
          </a:p>
          <a:p>
            <a:pPr algn="r" eaLnBrk="1" hangingPunct="1">
              <a:lnSpc>
                <a:spcPct val="90000"/>
              </a:lnSpc>
            </a:pPr>
            <a:r>
              <a:rPr lang="en-US" sz="2000" b="1" dirty="0" smtClean="0">
                <a:latin typeface="Calibri" panose="020F0502020204030204" pitchFamily="34" charset="0"/>
              </a:rPr>
              <a:t>Lacey Hartman</a:t>
            </a:r>
            <a:br>
              <a:rPr lang="en-US" sz="2000" b="1" dirty="0" smtClean="0">
                <a:latin typeface="Calibri" panose="020F0502020204030204" pitchFamily="34" charset="0"/>
              </a:rPr>
            </a:br>
            <a:r>
              <a:rPr lang="en-US" sz="2000" b="1" dirty="0" smtClean="0">
                <a:latin typeface="Calibri" panose="020F0502020204030204" pitchFamily="34" charset="0"/>
              </a:rPr>
              <a:t>SHADAC</a:t>
            </a:r>
            <a:endParaRPr lang="en-US" sz="2000" dirty="0">
              <a:latin typeface="Calibri" panose="020F050202020403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6451" y="2614423"/>
            <a:ext cx="876274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600" b="1" dirty="0">
                <a:latin typeface="Calibri" panose="020F0502020204030204" pitchFamily="34" charset="0"/>
              </a:rPr>
              <a:t>Investments in Primary Care: </a:t>
            </a:r>
            <a:endParaRPr lang="en-US" sz="3600" b="1" dirty="0" smtClean="0">
              <a:latin typeface="Calibri" panose="020F0502020204030204" pitchFamily="34" charset="0"/>
            </a:endParaRPr>
          </a:p>
          <a:p>
            <a:pPr algn="r"/>
            <a:r>
              <a:rPr lang="en-US" sz="3600" b="1" dirty="0" smtClean="0">
                <a:latin typeface="Calibri" panose="020F0502020204030204" pitchFamily="34" charset="0"/>
              </a:rPr>
              <a:t>Policy </a:t>
            </a:r>
            <a:r>
              <a:rPr lang="en-US" sz="3600" b="1" dirty="0">
                <a:latin typeface="Calibri" panose="020F0502020204030204" pitchFamily="34" charset="0"/>
              </a:rPr>
              <a:t>and Measurement Strategies</a:t>
            </a:r>
          </a:p>
        </p:txBody>
      </p:sp>
    </p:spTree>
    <p:extLst>
      <p:ext uri="{BB962C8B-B14F-4D97-AF65-F5344CB8AC3E}">
        <p14:creationId xmlns:p14="http://schemas.microsoft.com/office/powerpoint/2010/main" val="14184766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 Pay for Performance Incentives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Establish a P4P program to reward </a:t>
            </a:r>
            <a:r>
              <a:rPr lang="en-US" sz="2400" dirty="0"/>
              <a:t>providers </a:t>
            </a:r>
            <a:r>
              <a:rPr lang="en-US" sz="2400" dirty="0" smtClean="0"/>
              <a:t>with a supplemental payment for </a:t>
            </a:r>
            <a:r>
              <a:rPr lang="en-US" sz="2400" dirty="0"/>
              <a:t>meeting primary care </a:t>
            </a:r>
            <a:r>
              <a:rPr lang="en-US" sz="2400" dirty="0" smtClean="0"/>
              <a:t>targets. </a:t>
            </a:r>
          </a:p>
          <a:p>
            <a:r>
              <a:rPr lang="en-US" sz="2400" b="1" i="1" dirty="0" smtClean="0"/>
              <a:t>Examples</a:t>
            </a:r>
            <a:r>
              <a:rPr lang="en-US" sz="2400" b="1" dirty="0" smtClean="0"/>
              <a:t>: </a:t>
            </a:r>
          </a:p>
          <a:p>
            <a:pPr lvl="1"/>
            <a:r>
              <a:rPr lang="en-US" sz="2000" dirty="0"/>
              <a:t>In </a:t>
            </a:r>
            <a:r>
              <a:rPr lang="en-US" sz="2000" b="1" dirty="0"/>
              <a:t>Rhode Island’s</a:t>
            </a:r>
            <a:r>
              <a:rPr lang="en-US" sz="2000" dirty="0"/>
              <a:t> </a:t>
            </a:r>
            <a:r>
              <a:rPr lang="en-US" sz="2000" dirty="0" smtClean="0"/>
              <a:t>multi-payer medical home program, </a:t>
            </a:r>
            <a:r>
              <a:rPr lang="en-US" sz="2000" dirty="0"/>
              <a:t>the PMPM payment increases or decreases based on achievement of performance targets related to utilization, quality and member satisfaction, and process improvement. </a:t>
            </a:r>
            <a:endParaRPr lang="en-US" sz="2000" dirty="0" smtClean="0"/>
          </a:p>
          <a:p>
            <a:pPr lvl="1"/>
            <a:r>
              <a:rPr lang="en-US" sz="2000" b="1" dirty="0"/>
              <a:t>Connecticut</a:t>
            </a:r>
            <a:r>
              <a:rPr lang="en-US" sz="2000" dirty="0"/>
              <a:t> Medicaid’s </a:t>
            </a:r>
            <a:r>
              <a:rPr lang="en-US" sz="2000" dirty="0" smtClean="0"/>
              <a:t>PCMH </a:t>
            </a:r>
            <a:r>
              <a:rPr lang="en-US" sz="2000" dirty="0"/>
              <a:t>program provides improvement </a:t>
            </a:r>
            <a:r>
              <a:rPr lang="en-US" sz="2000" dirty="0" smtClean="0"/>
              <a:t>payments and incentive </a:t>
            </a:r>
            <a:r>
              <a:rPr lang="en-US" sz="2000" dirty="0"/>
              <a:t>payments for practices in the top 10 percent for </a:t>
            </a:r>
            <a:r>
              <a:rPr lang="en-US" sz="2000" dirty="0" smtClean="0"/>
              <a:t>performance.</a:t>
            </a:r>
            <a:r>
              <a:rPr lang="en-US" b="1" dirty="0"/>
              <a:t/>
            </a:r>
            <a:br>
              <a:rPr lang="en-US" b="1" dirty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10D1B89-3E62-4CE7-B74A-64EFB01F397A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88312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Employ Shared Savings Methodologies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I</a:t>
            </a:r>
            <a:r>
              <a:rPr lang="en-US" sz="2400" dirty="0" smtClean="0"/>
              <a:t>mplement </a:t>
            </a:r>
            <a:r>
              <a:rPr lang="en-US" sz="2400" dirty="0"/>
              <a:t>a shared savings component within </a:t>
            </a:r>
            <a:r>
              <a:rPr lang="en-US" sz="2400" dirty="0" smtClean="0"/>
              <a:t>medical homes or the broader primary care system, </a:t>
            </a:r>
            <a:r>
              <a:rPr lang="en-US" sz="2400" dirty="0"/>
              <a:t>with accrued savings awarded based on primary care performance and reinvested in primary care infrastructure and staff. </a:t>
            </a:r>
            <a:endParaRPr lang="en-US" sz="2400" dirty="0" smtClean="0"/>
          </a:p>
          <a:p>
            <a:r>
              <a:rPr lang="en-US" sz="2400" b="1" i="1" dirty="0" smtClean="0"/>
              <a:t>Examples</a:t>
            </a:r>
            <a:r>
              <a:rPr lang="en-US" sz="2400" dirty="0" smtClean="0"/>
              <a:t>:</a:t>
            </a:r>
          </a:p>
          <a:p>
            <a:pPr lvl="1"/>
            <a:r>
              <a:rPr lang="en-US" sz="2000" dirty="0" smtClean="0"/>
              <a:t>In</a:t>
            </a:r>
            <a:r>
              <a:rPr lang="en-US" sz="2000" b="1" dirty="0" smtClean="0"/>
              <a:t> Maryland’s </a:t>
            </a:r>
            <a:r>
              <a:rPr lang="en-US" sz="2000" dirty="0" smtClean="0"/>
              <a:t>Multi-Payer </a:t>
            </a:r>
            <a:r>
              <a:rPr lang="en-US" sz="2000" dirty="0"/>
              <a:t>PCMH </a:t>
            </a:r>
            <a:r>
              <a:rPr lang="en-US" sz="2000" dirty="0" smtClean="0"/>
              <a:t>Program, primary </a:t>
            </a:r>
            <a:r>
              <a:rPr lang="en-US" sz="2000" dirty="0"/>
              <a:t>care practices can earn a percentage of the savings they generate through improved care and better patient outcomes</a:t>
            </a:r>
            <a:r>
              <a:rPr lang="en-US" sz="2000" dirty="0" smtClean="0"/>
              <a:t>.</a:t>
            </a:r>
          </a:p>
          <a:p>
            <a:pPr lvl="1"/>
            <a:r>
              <a:rPr lang="en-US" sz="2000" dirty="0" smtClean="0"/>
              <a:t>Beginning in 2015, </a:t>
            </a:r>
            <a:r>
              <a:rPr lang="en-US" sz="2000" b="1" dirty="0" smtClean="0"/>
              <a:t>Arkansas</a:t>
            </a:r>
            <a:r>
              <a:rPr lang="en-US" sz="2000" b="1" dirty="0"/>
              <a:t>’</a:t>
            </a:r>
            <a:r>
              <a:rPr lang="en-US" sz="2000" dirty="0"/>
              <a:t> </a:t>
            </a:r>
            <a:r>
              <a:rPr lang="en-US" sz="2000" dirty="0" smtClean="0"/>
              <a:t>PCMH practices are </a:t>
            </a:r>
            <a:r>
              <a:rPr lang="en-US" sz="2000" dirty="0"/>
              <a:t>eligible for shared savings if the practice: (1) completes all </a:t>
            </a:r>
            <a:r>
              <a:rPr lang="en-US" sz="2000" dirty="0" smtClean="0"/>
              <a:t>practice </a:t>
            </a:r>
            <a:r>
              <a:rPr lang="en-US" sz="2000" dirty="0"/>
              <a:t>support activities </a:t>
            </a:r>
            <a:r>
              <a:rPr lang="en-US" sz="2000" dirty="0" smtClean="0"/>
              <a:t>and </a:t>
            </a:r>
            <a:r>
              <a:rPr lang="en-US" sz="2000" dirty="0"/>
              <a:t>meets a majority of practice support metrics; and (2) meets 2/3 or more of quality metrics.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10D1B89-3E62-4CE7-B74A-64EFB01F397A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63562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Institute a Comprehensive Primary Care Payment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Offer </a:t>
            </a:r>
            <a:r>
              <a:rPr lang="en-US" sz="2400" dirty="0"/>
              <a:t>practices an </a:t>
            </a:r>
            <a:r>
              <a:rPr lang="en-US" sz="2400" dirty="0" smtClean="0"/>
              <a:t>all-inclusive PMPM </a:t>
            </a:r>
            <a:r>
              <a:rPr lang="en-US" sz="2400" dirty="0"/>
              <a:t>payment for clinical services and other medical home activities</a:t>
            </a:r>
            <a:r>
              <a:rPr lang="en-US" sz="2400" dirty="0" smtClean="0"/>
              <a:t>.</a:t>
            </a:r>
          </a:p>
          <a:p>
            <a:r>
              <a:rPr lang="en-US" sz="2400" b="1" i="1" dirty="0" smtClean="0"/>
              <a:t>Example</a:t>
            </a:r>
            <a:r>
              <a:rPr lang="en-US" sz="2400" dirty="0" smtClean="0"/>
              <a:t>: </a:t>
            </a:r>
          </a:p>
          <a:p>
            <a:pPr lvl="1"/>
            <a:r>
              <a:rPr lang="en-US" sz="2000" dirty="0" smtClean="0"/>
              <a:t>Under </a:t>
            </a:r>
            <a:r>
              <a:rPr lang="en-US" sz="2000" dirty="0"/>
              <a:t>the Primary Care Payment Reform Initiative, </a:t>
            </a:r>
            <a:r>
              <a:rPr lang="en-US" sz="2000" b="1" dirty="0"/>
              <a:t>Massachusetts</a:t>
            </a:r>
            <a:r>
              <a:rPr lang="en-US" sz="2000" dirty="0"/>
              <a:t> Medicaid </a:t>
            </a:r>
            <a:r>
              <a:rPr lang="en-US" sz="2000" dirty="0" smtClean="0"/>
              <a:t>pays practices </a:t>
            </a:r>
            <a:r>
              <a:rPr lang="en-US" sz="2000" dirty="0"/>
              <a:t>a Comprehensive Primary Care Payment, a risk-adjusted PMPM payment for defined primary care and behavioral health </a:t>
            </a:r>
            <a:r>
              <a:rPr lang="en-US" sz="2000" dirty="0" smtClean="0"/>
              <a:t>services.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10D1B89-3E62-4CE7-B74A-64EFB01F397A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31045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8839200" cy="838200"/>
          </a:xfrm>
        </p:spPr>
        <p:txBody>
          <a:bodyPr/>
          <a:lstStyle/>
          <a:p>
            <a:r>
              <a:rPr lang="en-US" dirty="0" smtClean="0"/>
              <a:t>Combine PCMH with Episodes of Care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Two-pronged approach to payment </a:t>
            </a:r>
            <a:r>
              <a:rPr lang="en-US" sz="2400" dirty="0" smtClean="0"/>
              <a:t>reform:</a:t>
            </a:r>
            <a:r>
              <a:rPr lang="en-US" sz="2400" dirty="0"/>
              <a:t> </a:t>
            </a:r>
            <a:r>
              <a:rPr lang="en-US" sz="2400" dirty="0" smtClean="0"/>
              <a:t>PCMH and episodes of care</a:t>
            </a:r>
            <a:endParaRPr lang="en-US" dirty="0" smtClean="0"/>
          </a:p>
          <a:p>
            <a:r>
              <a:rPr lang="en-US" sz="2400" b="1" i="1" dirty="0" smtClean="0"/>
              <a:t>Examples</a:t>
            </a:r>
            <a:r>
              <a:rPr lang="en-US" sz="2400" dirty="0" smtClean="0"/>
              <a:t>:</a:t>
            </a:r>
          </a:p>
          <a:p>
            <a:pPr lvl="1"/>
            <a:r>
              <a:rPr lang="en-US" sz="2000" b="1" dirty="0" smtClean="0"/>
              <a:t>Arkansas</a:t>
            </a:r>
            <a:r>
              <a:rPr lang="en-US" sz="2000" dirty="0"/>
              <a:t> </a:t>
            </a:r>
            <a:r>
              <a:rPr lang="en-US" sz="2000" dirty="0" smtClean="0"/>
              <a:t>has two PCMH initiatives (multi-payer and Medicaid), each with a PMPM care coordination fee and shared savings component. The state also established a retrospective, episode-based model in which payments are made to Principle Accountable Providers. Some episodes have primary care components (asthma, COPD, ADHD).</a:t>
            </a:r>
            <a:endParaRPr lang="en-US" sz="2000" dirty="0"/>
          </a:p>
          <a:p>
            <a:pPr lvl="1"/>
            <a:r>
              <a:rPr lang="en-US" sz="2000" dirty="0" smtClean="0"/>
              <a:t>Similar models in </a:t>
            </a:r>
            <a:r>
              <a:rPr lang="en-US" sz="2000" b="1" dirty="0" smtClean="0"/>
              <a:t>Tennessee</a:t>
            </a:r>
            <a:r>
              <a:rPr lang="en-US" sz="2000" dirty="0" smtClean="0"/>
              <a:t> and </a:t>
            </a:r>
            <a:r>
              <a:rPr lang="en-US" sz="2000" b="1" dirty="0" smtClean="0"/>
              <a:t>Ohio </a:t>
            </a:r>
            <a:endParaRPr lang="en-US" sz="20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10D1B89-3E62-4CE7-B74A-64EFB01F397A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905000"/>
            <a:ext cx="8458200" cy="838200"/>
          </a:xfrm>
        </p:spPr>
        <p:txBody>
          <a:bodyPr/>
          <a:lstStyle/>
          <a:p>
            <a:r>
              <a:rPr lang="en-US" sz="4000" cap="none" dirty="0" smtClean="0"/>
              <a:t>Measuring Investments in Primary Care</a:t>
            </a:r>
            <a:endParaRPr lang="en-US" sz="4000" cap="non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2971800"/>
            <a:ext cx="8458200" cy="23622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800" dirty="0" smtClean="0">
                <a:solidFill>
                  <a:schemeClr val="bg1"/>
                </a:solidFill>
              </a:rPr>
              <a:t>November 18, 2014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endParaRPr lang="en-US" sz="2800" dirty="0" smtClean="0">
              <a:solidFill>
                <a:schemeClr val="bg1"/>
              </a:solidFill>
            </a:endParaRP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dirty="0" smtClean="0">
                <a:solidFill>
                  <a:schemeClr val="bg1"/>
                </a:solidFill>
              </a:rPr>
              <a:t>Lacey Hartman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dirty="0" smtClean="0">
                <a:solidFill>
                  <a:schemeClr val="bg1"/>
                </a:solidFill>
              </a:rPr>
              <a:t>Sr. Research Fellow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0792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Measuring Investments in Primary Care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Definitions</a:t>
            </a:r>
            <a:r>
              <a:rPr lang="en-US" dirty="0" smtClean="0"/>
              <a:t>: what “counts” as primary care?</a:t>
            </a:r>
          </a:p>
          <a:p>
            <a:r>
              <a:rPr lang="en-US" b="1" dirty="0" smtClean="0"/>
              <a:t>Target setting</a:t>
            </a:r>
            <a:r>
              <a:rPr lang="en-US" dirty="0" smtClean="0"/>
              <a:t>: how much “should” be spent on primary care?</a:t>
            </a:r>
          </a:p>
          <a:p>
            <a:r>
              <a:rPr lang="en-US" b="1" dirty="0" smtClean="0"/>
              <a:t>Tracking reinvestments</a:t>
            </a:r>
            <a:r>
              <a:rPr lang="en-US" dirty="0" smtClean="0"/>
              <a:t>: how is the money being spent?</a:t>
            </a:r>
          </a:p>
          <a:p>
            <a:r>
              <a:rPr lang="en-US" b="1" dirty="0" smtClean="0"/>
              <a:t>State examples</a:t>
            </a:r>
          </a:p>
          <a:p>
            <a:pPr lvl="1"/>
            <a:r>
              <a:rPr lang="en-US" smtClean="0"/>
              <a:t>RI, VT, </a:t>
            </a:r>
            <a:r>
              <a:rPr lang="en-US" dirty="0" smtClean="0"/>
              <a:t>OR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BCA7EEE-2ED5-4AE5-BA2B-3FE2B409A39E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15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86267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Rhode Island: Policy Context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43001"/>
            <a:ext cx="8534400" cy="4953000"/>
          </a:xfrm>
        </p:spPr>
        <p:txBody>
          <a:bodyPr/>
          <a:lstStyle/>
          <a:p>
            <a:r>
              <a:rPr lang="en-US" dirty="0" smtClean="0"/>
              <a:t>2010 legislation required </a:t>
            </a:r>
            <a:r>
              <a:rPr lang="en-US" i="1" dirty="0" smtClean="0"/>
              <a:t>insurers </a:t>
            </a:r>
            <a:r>
              <a:rPr lang="en-US" dirty="0" smtClean="0"/>
              <a:t>to </a:t>
            </a:r>
          </a:p>
          <a:p>
            <a:pPr lvl="1"/>
            <a:r>
              <a:rPr lang="en-US" dirty="0" smtClean="0"/>
              <a:t>increase share of total medical payments on primary care by 1 percentage point annually. </a:t>
            </a:r>
          </a:p>
          <a:p>
            <a:pPr lvl="1"/>
            <a:r>
              <a:rPr lang="en-US" dirty="0" smtClean="0"/>
              <a:t>increase share of PC $ that are </a:t>
            </a:r>
            <a:r>
              <a:rPr lang="en-US" b="1" dirty="0" smtClean="0"/>
              <a:t>non-FFS </a:t>
            </a:r>
            <a:r>
              <a:rPr lang="en-US" dirty="0" smtClean="0"/>
              <a:t>by 5 percentage points annually</a:t>
            </a:r>
          </a:p>
          <a:p>
            <a:r>
              <a:rPr lang="en-US" dirty="0" smtClean="0"/>
              <a:t>Cannot increase premiums or total medical expenditures</a:t>
            </a:r>
          </a:p>
          <a:p>
            <a:r>
              <a:rPr lang="en-US" dirty="0" smtClean="0"/>
              <a:t>Insurers file reports each quarter with relevant information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BCA7EEE-2ED5-4AE5-BA2B-3FE2B409A39E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16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999451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Rhode Island: Primary Care Practices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Includes MDs, Dos, NPs, and PAs who have been identified as a “usual source of care” by an insured</a:t>
            </a:r>
          </a:p>
          <a:p>
            <a:r>
              <a:rPr lang="en-US" dirty="0" smtClean="0"/>
              <a:t>Limited by practice type</a:t>
            </a:r>
          </a:p>
          <a:p>
            <a:pPr lvl="1"/>
            <a:r>
              <a:rPr lang="en-US" dirty="0" smtClean="0"/>
              <a:t>Family Practice</a:t>
            </a:r>
          </a:p>
          <a:p>
            <a:pPr lvl="1"/>
            <a:r>
              <a:rPr lang="en-US" dirty="0" smtClean="0"/>
              <a:t>Internal Medicine</a:t>
            </a:r>
          </a:p>
          <a:p>
            <a:pPr lvl="1"/>
            <a:r>
              <a:rPr lang="en-US" dirty="0" smtClean="0"/>
              <a:t>Pediatrics</a:t>
            </a:r>
          </a:p>
          <a:p>
            <a:pPr lvl="1"/>
            <a:r>
              <a:rPr lang="en-US" dirty="0" smtClean="0"/>
              <a:t>Specialists who are paid for primary care services on a primary care fee schedule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BCA7EEE-2ED5-4AE5-BA2B-3FE2B409A39E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17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912074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Rhode Island:  Insurer $ to Primary Care Practices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Payments for services (FFS &amp; capitation)</a:t>
            </a:r>
          </a:p>
          <a:p>
            <a:r>
              <a:rPr lang="en-US" dirty="0" smtClean="0"/>
              <a:t>Incentive payments (P4P, shared savings, etc.)</a:t>
            </a:r>
          </a:p>
          <a:p>
            <a:r>
              <a:rPr lang="en-US" dirty="0" smtClean="0"/>
              <a:t>Infrastructure supports for PCMH transformation and integration with behavioral health and community based services</a:t>
            </a:r>
          </a:p>
          <a:p>
            <a:r>
              <a:rPr lang="en-US" dirty="0" smtClean="0"/>
              <a:t>HIT</a:t>
            </a:r>
          </a:p>
          <a:p>
            <a:r>
              <a:rPr lang="en-US" dirty="0" smtClean="0"/>
              <a:t>Workforce: training and loan forgiveness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BCA7EEE-2ED5-4AE5-BA2B-3FE2B409A39E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18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718616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Rhode Island: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Primary </a:t>
            </a:r>
            <a:r>
              <a:rPr lang="en-US" dirty="0"/>
              <a:t>care spending rose </a:t>
            </a:r>
            <a:r>
              <a:rPr lang="en-US" dirty="0" smtClean="0"/>
              <a:t>by 37</a:t>
            </a:r>
            <a:r>
              <a:rPr lang="en-US" dirty="0"/>
              <a:t>% between 2008 and 2012 </a:t>
            </a:r>
            <a:endParaRPr lang="en-US" dirty="0" smtClean="0"/>
          </a:p>
          <a:p>
            <a:r>
              <a:rPr lang="en-US" dirty="0" smtClean="0"/>
              <a:t>34% of $65 million in PC spending in 2014 went to non-FFS investments (PCMH, EHRs, provider incentives for care coordination)</a:t>
            </a:r>
          </a:p>
          <a:p>
            <a:r>
              <a:rPr lang="en-US" dirty="0" smtClean="0"/>
              <a:t>Public reporting for total market and by company</a:t>
            </a:r>
          </a:p>
          <a:p>
            <a:r>
              <a:rPr lang="en-US" dirty="0" smtClean="0"/>
              <a:t>Targets will be readjusted in future years 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sz="2000" b="1" dirty="0" smtClean="0"/>
              <a:t>Source: </a:t>
            </a:r>
            <a:r>
              <a:rPr lang="en-US" sz="2000" i="1" dirty="0" smtClean="0"/>
              <a:t>Commercial Insurer Primary Care Spending, Presentation to Health Insurance Advisory Council, January 21, 2014</a:t>
            </a:r>
            <a:endParaRPr lang="en-US" sz="2000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BCA7EEE-2ED5-4AE5-BA2B-3FE2B409A39E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19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47997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NORC SIM TA Team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2400" b="1" dirty="0" smtClean="0"/>
          </a:p>
          <a:p>
            <a:r>
              <a:rPr lang="en-US" sz="2400" b="1" dirty="0" smtClean="0"/>
              <a:t>Deborah Brown</a:t>
            </a:r>
            <a:r>
              <a:rPr lang="en-US" sz="2400" dirty="0" smtClean="0"/>
              <a:t>, Senior Program Officer, Center for Health Care Strategies</a:t>
            </a:r>
          </a:p>
          <a:p>
            <a:r>
              <a:rPr lang="en-US" sz="2400" b="1" dirty="0" smtClean="0"/>
              <a:t>Maia Crawford</a:t>
            </a:r>
            <a:r>
              <a:rPr lang="en-US" sz="2400" dirty="0" smtClean="0"/>
              <a:t>, Program Officer, Center for Health Care Strategies</a:t>
            </a:r>
          </a:p>
          <a:p>
            <a:r>
              <a:rPr lang="en-US" sz="2400" b="1" dirty="0" smtClean="0"/>
              <a:t>Lacey Hartman</a:t>
            </a:r>
            <a:r>
              <a:rPr lang="en-US" sz="2400" dirty="0" smtClean="0"/>
              <a:t>, Senior Research Fellow, SHADAC, University of Minnesota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10D1B89-3E62-4CE7-B74A-64EFB01F397A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478335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Vermont: Primary Care Service Areas (PCSAs)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534400" cy="4983163"/>
          </a:xfrm>
        </p:spPr>
        <p:txBody>
          <a:bodyPr/>
          <a:lstStyle/>
          <a:p>
            <a:r>
              <a:rPr lang="en-US" dirty="0" smtClean="0"/>
              <a:t>2010 study to track utilization and expenditure flows for primary care</a:t>
            </a:r>
          </a:p>
          <a:p>
            <a:r>
              <a:rPr lang="en-US" b="1" dirty="0" smtClean="0"/>
              <a:t>Primary care providers </a:t>
            </a:r>
            <a:r>
              <a:rPr lang="en-US" dirty="0" smtClean="0"/>
              <a:t>included family medicine, internal medicine, pediatrics, registered nurses, and physician assistants*</a:t>
            </a:r>
          </a:p>
          <a:p>
            <a:r>
              <a:rPr lang="en-US" b="1" dirty="0" smtClean="0"/>
              <a:t>Primary care visits </a:t>
            </a:r>
            <a:r>
              <a:rPr lang="en-US" dirty="0" smtClean="0"/>
              <a:t>were defined with Evaluation &amp; Management codes for office visits, consultations, nursing care, home services, preventive medical visits, counseling, and newborn care *</a:t>
            </a:r>
          </a:p>
          <a:p>
            <a:pPr marL="0" indent="0">
              <a:buNone/>
            </a:pPr>
            <a:r>
              <a:rPr lang="en-US" dirty="0" smtClean="0"/>
              <a:t>*</a:t>
            </a:r>
            <a:r>
              <a:rPr lang="en-US" sz="2400" dirty="0" smtClean="0"/>
              <a:t>Full lists of relevant codes are available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BCA7EEE-2ED5-4AE5-BA2B-3FE2B409A39E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20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091191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Oregon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Tracks PMPM primary care spending as part of quarterly health policy dashboard</a:t>
            </a:r>
          </a:p>
          <a:p>
            <a:pPr lvl="1"/>
            <a:r>
              <a:rPr lang="en-US" dirty="0" smtClean="0"/>
              <a:t>Report separately for commercial, Medicaid MC, and Medicare Advantage</a:t>
            </a:r>
          </a:p>
          <a:p>
            <a:r>
              <a:rPr lang="en-US" dirty="0" smtClean="0"/>
              <a:t>Primary care </a:t>
            </a:r>
            <a:r>
              <a:rPr lang="en-US" i="1" dirty="0" smtClean="0"/>
              <a:t>working </a:t>
            </a:r>
            <a:r>
              <a:rPr lang="en-US" dirty="0" smtClean="0"/>
              <a:t>definition: home </a:t>
            </a:r>
            <a:r>
              <a:rPr lang="en-US" dirty="0"/>
              <a:t>and office visits, well-baby exams, physical exams, and preventive care. </a:t>
            </a:r>
            <a:endParaRPr lang="en-US" dirty="0" smtClean="0"/>
          </a:p>
          <a:p>
            <a:pPr lvl="1"/>
            <a:r>
              <a:rPr lang="en-US" dirty="0" err="1"/>
              <a:t>Milliman’s</a:t>
            </a:r>
            <a:r>
              <a:rPr lang="en-US" dirty="0"/>
              <a:t> Health Cost Guidelines</a:t>
            </a:r>
            <a:endParaRPr lang="en-US" dirty="0" smtClean="0"/>
          </a:p>
          <a:p>
            <a:r>
              <a:rPr lang="en-US" dirty="0" smtClean="0"/>
              <a:t>Ongoing stakeholder work to refine definition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BCA7EEE-2ED5-4AE5-BA2B-3FE2B409A39E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21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875498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Considerations for Measurement In Maine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Developing the baseline: building consensus on PC $ definition and appropriate data sources</a:t>
            </a:r>
          </a:p>
          <a:p>
            <a:r>
              <a:rPr lang="en-US" dirty="0" smtClean="0"/>
              <a:t>Targets/benchmarks</a:t>
            </a:r>
          </a:p>
          <a:p>
            <a:r>
              <a:rPr lang="en-US" dirty="0" smtClean="0"/>
              <a:t>Reporting</a:t>
            </a:r>
          </a:p>
          <a:p>
            <a:pPr lvl="1"/>
            <a:r>
              <a:rPr lang="en-US" dirty="0" smtClean="0"/>
              <a:t>Frequency</a:t>
            </a:r>
          </a:p>
          <a:p>
            <a:pPr lvl="1"/>
            <a:r>
              <a:rPr lang="en-US" dirty="0" smtClean="0"/>
              <a:t>Breakdowns (overall market, by payer, practice, etc.)</a:t>
            </a:r>
          </a:p>
          <a:p>
            <a:pPr lvl="1"/>
            <a:r>
              <a:rPr lang="en-US" dirty="0" smtClean="0"/>
              <a:t>Tracking reinvestments</a:t>
            </a:r>
          </a:p>
          <a:p>
            <a:pPr lvl="1"/>
            <a:r>
              <a:rPr lang="en-US" dirty="0" smtClean="0"/>
              <a:t>Complementary performance measures (draw on existing reporting efforts)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BCA7EEE-2ED5-4AE5-BA2B-3FE2B409A39E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22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44927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10D1B89-3E62-4CE7-B74A-64EFB01F397A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514350" indent="-514350">
              <a:buFont typeface="+mj-lt"/>
              <a:buAutoNum type="romanUcPeriod"/>
            </a:pPr>
            <a:r>
              <a:rPr lang="en-US" sz="2400" b="1" dirty="0" smtClean="0"/>
              <a:t>CHCS: Policy </a:t>
            </a:r>
            <a:r>
              <a:rPr lang="en-US" sz="2400" b="1" dirty="0"/>
              <a:t>options for reforming primary care </a:t>
            </a:r>
            <a:endParaRPr lang="en-US" sz="2400" b="1" dirty="0" smtClean="0"/>
          </a:p>
          <a:p>
            <a:pPr marL="514350" indent="-514350">
              <a:buFont typeface="+mj-lt"/>
              <a:buAutoNum type="romanUcPeriod"/>
            </a:pPr>
            <a:r>
              <a:rPr lang="en-US" sz="2400" b="1" dirty="0" smtClean="0"/>
              <a:t>Policy-related </a:t>
            </a:r>
            <a:r>
              <a:rPr lang="en-US" sz="2400" b="1" dirty="0"/>
              <a:t>questions and discussion 		</a:t>
            </a:r>
          </a:p>
          <a:p>
            <a:pPr marL="514350" indent="-514350">
              <a:buFont typeface="+mj-lt"/>
              <a:buAutoNum type="romanUcPeriod"/>
            </a:pPr>
            <a:r>
              <a:rPr lang="en-US" sz="2400" b="1" dirty="0" smtClean="0"/>
              <a:t>SHADAC: Measuring </a:t>
            </a:r>
            <a:r>
              <a:rPr lang="en-US" sz="2400" b="1" dirty="0"/>
              <a:t>investments in primary </a:t>
            </a:r>
            <a:r>
              <a:rPr lang="en-US" sz="2400" b="1" dirty="0" smtClean="0"/>
              <a:t>care	</a:t>
            </a:r>
          </a:p>
          <a:p>
            <a:pPr marL="514350" indent="-514350">
              <a:buFont typeface="+mj-lt"/>
              <a:buAutoNum type="romanUcPeriod"/>
            </a:pPr>
            <a:r>
              <a:rPr lang="en-US" sz="2400" b="1" dirty="0" smtClean="0"/>
              <a:t>Measurement questions and discussion	</a:t>
            </a:r>
            <a:endParaRPr lang="en-US" sz="24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28393" y="4419600"/>
            <a:ext cx="3487214" cy="1316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01367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Presentation Findings 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Much of the information in this presentation is drawn from a SIM technical assistance policy brief entitled </a:t>
            </a:r>
            <a:r>
              <a:rPr lang="en-US" i="1" dirty="0"/>
              <a:t>Multi-Payer Investments in Primary Care: Policy and Measurement Strategies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10D1B89-3E62-4CE7-B74A-64EFB01F397A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04367" y="3361567"/>
            <a:ext cx="2225233" cy="28836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8179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3962400"/>
            <a:ext cx="7086600" cy="1752600"/>
          </a:xfrm>
        </p:spPr>
        <p:txBody>
          <a:bodyPr/>
          <a:lstStyle/>
          <a:p>
            <a:pPr algn="r" eaLnBrk="1" hangingPunct="1">
              <a:lnSpc>
                <a:spcPct val="90000"/>
              </a:lnSpc>
            </a:pPr>
            <a:r>
              <a:rPr lang="en-US" dirty="0" smtClean="0"/>
              <a:t>Maine SIM ACI Steering Group Meeting</a:t>
            </a:r>
          </a:p>
          <a:p>
            <a:pPr algn="r" eaLnBrk="1" hangingPunct="1">
              <a:lnSpc>
                <a:spcPct val="90000"/>
              </a:lnSpc>
            </a:pPr>
            <a:r>
              <a:rPr lang="en-US" dirty="0" smtClean="0"/>
              <a:t>November 18, 2014</a:t>
            </a:r>
          </a:p>
          <a:p>
            <a:pPr algn="r" eaLnBrk="1" hangingPunct="1">
              <a:lnSpc>
                <a:spcPct val="90000"/>
              </a:lnSpc>
            </a:pPr>
            <a:endParaRPr lang="en-US" dirty="0" smtClean="0"/>
          </a:p>
          <a:p>
            <a:pPr algn="r" eaLnBrk="1" hangingPunct="1">
              <a:lnSpc>
                <a:spcPct val="90000"/>
              </a:lnSpc>
            </a:pPr>
            <a:r>
              <a:rPr lang="en-US" sz="1800" b="1" dirty="0" smtClean="0"/>
              <a:t>Deborah Brown and Maia Crawford</a:t>
            </a:r>
          </a:p>
          <a:p>
            <a:pPr algn="r" eaLnBrk="1" hangingPunct="1">
              <a:lnSpc>
                <a:spcPct val="90000"/>
              </a:lnSpc>
            </a:pPr>
            <a:r>
              <a:rPr lang="en-US" sz="1800" b="1" dirty="0" smtClean="0"/>
              <a:t>Center for Health Care Strategies</a:t>
            </a:r>
            <a:endParaRPr lang="en-US" sz="1800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150962" y="2438400"/>
            <a:ext cx="8763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600" b="1" dirty="0" smtClean="0">
                <a:latin typeface="Calibri" pitchFamily="34" charset="0"/>
              </a:rPr>
              <a:t>Payment Reform in Primary Care: Considerations for Maine</a:t>
            </a:r>
            <a:endParaRPr lang="en-US" sz="3600" b="1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10058400" cy="838200"/>
          </a:xfrm>
        </p:spPr>
        <p:txBody>
          <a:bodyPr/>
          <a:lstStyle/>
          <a:p>
            <a:r>
              <a:rPr lang="en-US" dirty="0" smtClean="0"/>
              <a:t>Primary Care Payment Reform Options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Increase </a:t>
            </a:r>
            <a:r>
              <a:rPr lang="en-US" sz="2400" dirty="0"/>
              <a:t>the </a:t>
            </a:r>
            <a:r>
              <a:rPr lang="en-US" sz="2400" dirty="0" smtClean="0"/>
              <a:t>percentage </a:t>
            </a:r>
            <a:r>
              <a:rPr lang="en-US" sz="2400" dirty="0"/>
              <a:t>of </a:t>
            </a:r>
            <a:r>
              <a:rPr lang="en-US" sz="2400" dirty="0" smtClean="0"/>
              <a:t>health payments spent </a:t>
            </a:r>
            <a:r>
              <a:rPr lang="en-US" sz="2400" dirty="0"/>
              <a:t>on </a:t>
            </a:r>
            <a:r>
              <a:rPr lang="en-US" sz="2400" dirty="0" smtClean="0"/>
              <a:t>primary care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/>
              <a:t>Tie “PCP </a:t>
            </a:r>
            <a:r>
              <a:rPr lang="en-US" sz="2400" dirty="0" smtClean="0"/>
              <a:t>bump</a:t>
            </a:r>
            <a:r>
              <a:rPr lang="en-US" sz="2400" dirty="0"/>
              <a:t>” </a:t>
            </a:r>
            <a:r>
              <a:rPr lang="en-US" sz="2400" dirty="0" smtClean="0"/>
              <a:t>funds </a:t>
            </a:r>
            <a:r>
              <a:rPr lang="en-US" sz="2400" dirty="0"/>
              <a:t>to </a:t>
            </a:r>
            <a:r>
              <a:rPr lang="en-US" sz="2400" dirty="0" smtClean="0"/>
              <a:t>payment reform</a:t>
            </a:r>
            <a:endParaRPr lang="en-US" sz="2400" dirty="0"/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Increase primary care rates based </a:t>
            </a:r>
            <a:r>
              <a:rPr lang="en-US" sz="2400" dirty="0"/>
              <a:t>on </a:t>
            </a:r>
            <a:r>
              <a:rPr lang="en-US" sz="2400" dirty="0" smtClean="0"/>
              <a:t>medical home recognition</a:t>
            </a:r>
            <a:endParaRPr lang="en-US" sz="2400" dirty="0"/>
          </a:p>
          <a:p>
            <a:pPr marL="514350" indent="-514350">
              <a:buFont typeface="+mj-lt"/>
              <a:buAutoNum type="arabicPeriod"/>
            </a:pPr>
            <a:r>
              <a:rPr lang="en-US" sz="2400" dirty="0"/>
              <a:t>Use </a:t>
            </a:r>
            <a:r>
              <a:rPr lang="en-US" sz="2400" dirty="0" smtClean="0"/>
              <a:t>pay-for-performance incentives </a:t>
            </a:r>
            <a:endParaRPr lang="en-US" sz="2400" dirty="0"/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Institute </a:t>
            </a:r>
            <a:r>
              <a:rPr lang="en-US" sz="2400" dirty="0"/>
              <a:t>a </a:t>
            </a:r>
            <a:r>
              <a:rPr lang="en-US" sz="2400" dirty="0" smtClean="0"/>
              <a:t>comprehensive primary care payment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Employ shared savings methodologies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Combine patient-centered medical home (PCMH) with episodes </a:t>
            </a:r>
            <a:r>
              <a:rPr lang="en-US" sz="2400" dirty="0"/>
              <a:t>of </a:t>
            </a:r>
            <a:r>
              <a:rPr lang="en-US" sz="2400" dirty="0" smtClean="0"/>
              <a:t>care</a:t>
            </a:r>
          </a:p>
          <a:p>
            <a:pPr marL="0" indent="0">
              <a:buNone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10D1B89-3E62-4CE7-B74A-64EFB01F397A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06578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Increase the Percentage of Health Payments Spent on Primary Care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Encourage </a:t>
            </a:r>
            <a:r>
              <a:rPr lang="en-US" sz="2400" dirty="0"/>
              <a:t>health plans to gradually increase the proportion of total payments made to primary care </a:t>
            </a:r>
            <a:r>
              <a:rPr lang="en-US" sz="2400" dirty="0" smtClean="0"/>
              <a:t>services.</a:t>
            </a:r>
          </a:p>
          <a:p>
            <a:r>
              <a:rPr lang="en-US" sz="2400" b="1" i="1" dirty="0" smtClean="0"/>
              <a:t>Example</a:t>
            </a:r>
            <a:r>
              <a:rPr lang="en-US" sz="2400" dirty="0" smtClean="0"/>
              <a:t>:</a:t>
            </a:r>
          </a:p>
          <a:p>
            <a:pPr lvl="1"/>
            <a:r>
              <a:rPr lang="en-US" sz="2000" b="1" dirty="0" smtClean="0"/>
              <a:t>Rhode Island </a:t>
            </a:r>
            <a:r>
              <a:rPr lang="en-US" sz="2000" dirty="0" smtClean="0"/>
              <a:t>required commercial </a:t>
            </a:r>
            <a:r>
              <a:rPr lang="en-US" sz="2000" dirty="0"/>
              <a:t>insurers to increase the share of total medical payments made to primary care by one percentage point per year from 2010 to 2014</a:t>
            </a:r>
            <a:r>
              <a:rPr lang="en-US" sz="2000" dirty="0" smtClean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10D1B89-3E62-4CE7-B74A-64EFB01F397A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49038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Tie “PCP Bump” Funds to Payment Reform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678363"/>
          </a:xfrm>
        </p:spPr>
        <p:txBody>
          <a:bodyPr/>
          <a:lstStyle/>
          <a:p>
            <a:r>
              <a:rPr lang="en-US" sz="2400" dirty="0" smtClean="0"/>
              <a:t>Maine is one of 15 states currently choosing to partially or fully continue the Medicaid primary care rate increase in SFY 2015. </a:t>
            </a:r>
          </a:p>
          <a:p>
            <a:r>
              <a:rPr lang="en-US" sz="2400" dirty="0" smtClean="0"/>
              <a:t>The higher primary care rate could be implemented using a value-based payment method or used to </a:t>
            </a:r>
            <a:r>
              <a:rPr lang="en-US" sz="2400" dirty="0"/>
              <a:t>transition PCPs to new </a:t>
            </a:r>
            <a:r>
              <a:rPr lang="en-US" sz="2400" dirty="0" smtClean="0"/>
              <a:t>payment methodologies.</a:t>
            </a:r>
          </a:p>
          <a:p>
            <a:r>
              <a:rPr lang="en-US" sz="2400" dirty="0" smtClean="0"/>
              <a:t>The State could also set criteria for providers to receive the enhanced payment.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10D1B89-3E62-4CE7-B74A-64EFB01F397A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63433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Increase Primary Care Rates </a:t>
            </a:r>
            <a:r>
              <a:rPr lang="en-US" dirty="0"/>
              <a:t>Based on Medical Home Recognition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R</a:t>
            </a:r>
            <a:r>
              <a:rPr lang="en-US" sz="2400" dirty="0" smtClean="0"/>
              <a:t>eward </a:t>
            </a:r>
            <a:r>
              <a:rPr lang="en-US" sz="2400" dirty="0"/>
              <a:t>primary care practices for increasing their levels of “medical </a:t>
            </a:r>
            <a:r>
              <a:rPr lang="en-US" sz="2400" dirty="0" smtClean="0"/>
              <a:t>home-ness” or for meeting other primary care-related goals.</a:t>
            </a:r>
          </a:p>
          <a:p>
            <a:r>
              <a:rPr lang="en-US" sz="2400" b="1" i="1" dirty="0" smtClean="0"/>
              <a:t>Examples</a:t>
            </a:r>
            <a:r>
              <a:rPr lang="en-US" sz="2400" dirty="0" smtClean="0"/>
              <a:t>:</a:t>
            </a:r>
          </a:p>
          <a:p>
            <a:pPr lvl="1"/>
            <a:r>
              <a:rPr lang="en-US" sz="2000" b="1" dirty="0" smtClean="0"/>
              <a:t>New York, Oklahoma</a:t>
            </a:r>
            <a:r>
              <a:rPr lang="en-US" sz="2000" dirty="0"/>
              <a:t>,</a:t>
            </a:r>
            <a:r>
              <a:rPr lang="en-US" sz="2000" b="1" dirty="0"/>
              <a:t> Nebraska</a:t>
            </a:r>
            <a:r>
              <a:rPr lang="en-US" sz="2000" dirty="0"/>
              <a:t>,</a:t>
            </a:r>
            <a:r>
              <a:rPr lang="en-US" sz="2000" b="1" dirty="0"/>
              <a:t> </a:t>
            </a:r>
            <a:r>
              <a:rPr lang="en-US" sz="2000" dirty="0"/>
              <a:t>and</a:t>
            </a:r>
            <a:r>
              <a:rPr lang="en-US" sz="2000" b="1" dirty="0"/>
              <a:t> Maryland</a:t>
            </a:r>
            <a:r>
              <a:rPr lang="en-US" sz="2000" dirty="0"/>
              <a:t> </a:t>
            </a:r>
            <a:r>
              <a:rPr lang="en-US" sz="2000" dirty="0" smtClean="0"/>
              <a:t>tier </a:t>
            </a:r>
            <a:r>
              <a:rPr lang="en-US" sz="2000" dirty="0"/>
              <a:t>medical home payments, rewarding practices that achieve higher levels of recognition with higher </a:t>
            </a:r>
            <a:r>
              <a:rPr lang="en-US" sz="2000" dirty="0" smtClean="0"/>
              <a:t>per-member per-month (PMPM) payments.</a:t>
            </a:r>
          </a:p>
          <a:p>
            <a:pPr lvl="1"/>
            <a:r>
              <a:rPr lang="en-US" sz="2000" b="1" dirty="0" smtClean="0"/>
              <a:t>Colorado</a:t>
            </a:r>
            <a:r>
              <a:rPr lang="en-US" sz="2000" dirty="0" smtClean="0"/>
              <a:t> increased evaluation and management codes for primary care visits to 90 percent of the Medicare rates. Practices receive </a:t>
            </a:r>
            <a:r>
              <a:rPr lang="en-US" sz="2000" dirty="0"/>
              <a:t>a </a:t>
            </a:r>
            <a:r>
              <a:rPr lang="en-US" sz="2000" dirty="0" smtClean="0"/>
              <a:t>significantly higher </a:t>
            </a:r>
            <a:r>
              <a:rPr lang="en-US" sz="2000" dirty="0"/>
              <a:t>bump for Medicaid preventive </a:t>
            </a:r>
            <a:r>
              <a:rPr lang="en-US" sz="2000" dirty="0" smtClean="0"/>
              <a:t>visits if they meet certain medical home criteria. 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10D1B89-3E62-4CE7-B74A-64EFB01F397A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4597976"/>
      </p:ext>
    </p:extLst>
  </p:cSld>
  <p:clrMapOvr>
    <a:masterClrMapping/>
  </p:clrMapOvr>
</p:sld>
</file>

<file path=ppt/theme/theme1.xml><?xml version="1.0" encoding="utf-8"?>
<a:theme xmlns:a="http://schemas.openxmlformats.org/drawingml/2006/main" name="Cream &amp; Blue Template">
  <a:themeElements>
    <a:clrScheme name="Custom Design 15">
      <a:dk1>
        <a:srgbClr val="003580"/>
      </a:dk1>
      <a:lt1>
        <a:srgbClr val="FFF1DD"/>
      </a:lt1>
      <a:dk2>
        <a:srgbClr val="FFFFFF"/>
      </a:dk2>
      <a:lt2>
        <a:srgbClr val="FAD18C"/>
      </a:lt2>
      <a:accent1>
        <a:srgbClr val="7498BF"/>
      </a:accent1>
      <a:accent2>
        <a:srgbClr val="A06871"/>
      </a:accent2>
      <a:accent3>
        <a:srgbClr val="FFF7EB"/>
      </a:accent3>
      <a:accent4>
        <a:srgbClr val="002C6C"/>
      </a:accent4>
      <a:accent5>
        <a:srgbClr val="BCCADC"/>
      </a:accent5>
      <a:accent6>
        <a:srgbClr val="915E66"/>
      </a:accent6>
      <a:hlink>
        <a:srgbClr val="48B8D2"/>
      </a:hlink>
      <a:folHlink>
        <a:srgbClr val="E5AE86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/>
        </a:defPPr>
      </a:lstStyle>
    </a:tx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3">
        <a:dk1>
          <a:srgbClr val="003580"/>
        </a:dk1>
        <a:lt1>
          <a:srgbClr val="FDE8C6"/>
        </a:lt1>
        <a:dk2>
          <a:srgbClr val="FFFFFF"/>
        </a:dk2>
        <a:lt2>
          <a:srgbClr val="FAD18C"/>
        </a:lt2>
        <a:accent1>
          <a:srgbClr val="7498BF"/>
        </a:accent1>
        <a:accent2>
          <a:srgbClr val="A06871"/>
        </a:accent2>
        <a:accent3>
          <a:srgbClr val="FEF2DF"/>
        </a:accent3>
        <a:accent4>
          <a:srgbClr val="002C6C"/>
        </a:accent4>
        <a:accent5>
          <a:srgbClr val="BCCADC"/>
        </a:accent5>
        <a:accent6>
          <a:srgbClr val="915E66"/>
        </a:accent6>
        <a:hlink>
          <a:srgbClr val="48B8D2"/>
        </a:hlink>
        <a:folHlink>
          <a:srgbClr val="E5AE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14">
        <a:dk1>
          <a:srgbClr val="003580"/>
        </a:dk1>
        <a:lt1>
          <a:srgbClr val="FDE8C6"/>
        </a:lt1>
        <a:dk2>
          <a:srgbClr val="4C84AD"/>
        </a:dk2>
        <a:lt2>
          <a:srgbClr val="FAD18C"/>
        </a:lt2>
        <a:accent1>
          <a:srgbClr val="7498BF"/>
        </a:accent1>
        <a:accent2>
          <a:srgbClr val="A06871"/>
        </a:accent2>
        <a:accent3>
          <a:srgbClr val="FEF2DF"/>
        </a:accent3>
        <a:accent4>
          <a:srgbClr val="002C6C"/>
        </a:accent4>
        <a:accent5>
          <a:srgbClr val="BCCADC"/>
        </a:accent5>
        <a:accent6>
          <a:srgbClr val="915E66"/>
        </a:accent6>
        <a:hlink>
          <a:srgbClr val="48B8D2"/>
        </a:hlink>
        <a:folHlink>
          <a:srgbClr val="E5AE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15">
        <a:dk1>
          <a:srgbClr val="003580"/>
        </a:dk1>
        <a:lt1>
          <a:srgbClr val="FFF1DD"/>
        </a:lt1>
        <a:dk2>
          <a:srgbClr val="FFFFFF"/>
        </a:dk2>
        <a:lt2>
          <a:srgbClr val="FAD18C"/>
        </a:lt2>
        <a:accent1>
          <a:srgbClr val="7498BF"/>
        </a:accent1>
        <a:accent2>
          <a:srgbClr val="A06871"/>
        </a:accent2>
        <a:accent3>
          <a:srgbClr val="FFF7EB"/>
        </a:accent3>
        <a:accent4>
          <a:srgbClr val="002C6C"/>
        </a:accent4>
        <a:accent5>
          <a:srgbClr val="BCCADC"/>
        </a:accent5>
        <a:accent6>
          <a:srgbClr val="915E66"/>
        </a:accent6>
        <a:hlink>
          <a:srgbClr val="48B8D2"/>
        </a:hlink>
        <a:folHlink>
          <a:srgbClr val="E5AE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16">
        <a:dk1>
          <a:srgbClr val="003580"/>
        </a:dk1>
        <a:lt1>
          <a:srgbClr val="FFF1DD"/>
        </a:lt1>
        <a:dk2>
          <a:srgbClr val="4C84AD"/>
        </a:dk2>
        <a:lt2>
          <a:srgbClr val="FAD18C"/>
        </a:lt2>
        <a:accent1>
          <a:srgbClr val="7498BF"/>
        </a:accent1>
        <a:accent2>
          <a:srgbClr val="A06871"/>
        </a:accent2>
        <a:accent3>
          <a:srgbClr val="FFF7EB"/>
        </a:accent3>
        <a:accent4>
          <a:srgbClr val="002C6C"/>
        </a:accent4>
        <a:accent5>
          <a:srgbClr val="BCCADC"/>
        </a:accent5>
        <a:accent6>
          <a:srgbClr val="915E66"/>
        </a:accent6>
        <a:hlink>
          <a:srgbClr val="48B8D2"/>
        </a:hlink>
        <a:folHlink>
          <a:srgbClr val="E5AE8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Presentation1">
  <a:themeElements>
    <a:clrScheme name="1_Presentation1 16">
      <a:dk1>
        <a:srgbClr val="003580"/>
      </a:dk1>
      <a:lt1>
        <a:srgbClr val="FFF1DD"/>
      </a:lt1>
      <a:dk2>
        <a:srgbClr val="4C84AD"/>
      </a:dk2>
      <a:lt2>
        <a:srgbClr val="FAD18C"/>
      </a:lt2>
      <a:accent1>
        <a:srgbClr val="7498BF"/>
      </a:accent1>
      <a:accent2>
        <a:srgbClr val="A06871"/>
      </a:accent2>
      <a:accent3>
        <a:srgbClr val="FFF7EB"/>
      </a:accent3>
      <a:accent4>
        <a:srgbClr val="002C6C"/>
      </a:accent4>
      <a:accent5>
        <a:srgbClr val="BCCADC"/>
      </a:accent5>
      <a:accent6>
        <a:srgbClr val="915E66"/>
      </a:accent6>
      <a:hlink>
        <a:srgbClr val="48B8D2"/>
      </a:hlink>
      <a:folHlink>
        <a:srgbClr val="E5AE86"/>
      </a:folHlink>
    </a:clrScheme>
    <a:fontScheme name="1_Presentation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Presentation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resentation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resentation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resentation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resentation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resentation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resentation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resentation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resentation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resentation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resentation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resentation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resentation1 13">
        <a:dk1>
          <a:srgbClr val="003580"/>
        </a:dk1>
        <a:lt1>
          <a:srgbClr val="FDE8C6"/>
        </a:lt1>
        <a:dk2>
          <a:srgbClr val="FFFFFF"/>
        </a:dk2>
        <a:lt2>
          <a:srgbClr val="FAD18C"/>
        </a:lt2>
        <a:accent1>
          <a:srgbClr val="7498BF"/>
        </a:accent1>
        <a:accent2>
          <a:srgbClr val="A06871"/>
        </a:accent2>
        <a:accent3>
          <a:srgbClr val="FEF2DF"/>
        </a:accent3>
        <a:accent4>
          <a:srgbClr val="002C6C"/>
        </a:accent4>
        <a:accent5>
          <a:srgbClr val="BCCADC"/>
        </a:accent5>
        <a:accent6>
          <a:srgbClr val="915E66"/>
        </a:accent6>
        <a:hlink>
          <a:srgbClr val="48B8D2"/>
        </a:hlink>
        <a:folHlink>
          <a:srgbClr val="E5AE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resentation1 14">
        <a:dk1>
          <a:srgbClr val="003580"/>
        </a:dk1>
        <a:lt1>
          <a:srgbClr val="FDE8C6"/>
        </a:lt1>
        <a:dk2>
          <a:srgbClr val="4C84AD"/>
        </a:dk2>
        <a:lt2>
          <a:srgbClr val="FAD18C"/>
        </a:lt2>
        <a:accent1>
          <a:srgbClr val="7498BF"/>
        </a:accent1>
        <a:accent2>
          <a:srgbClr val="A06871"/>
        </a:accent2>
        <a:accent3>
          <a:srgbClr val="FEF2DF"/>
        </a:accent3>
        <a:accent4>
          <a:srgbClr val="002C6C"/>
        </a:accent4>
        <a:accent5>
          <a:srgbClr val="BCCADC"/>
        </a:accent5>
        <a:accent6>
          <a:srgbClr val="915E66"/>
        </a:accent6>
        <a:hlink>
          <a:srgbClr val="48B8D2"/>
        </a:hlink>
        <a:folHlink>
          <a:srgbClr val="E5AE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resentation1 15">
        <a:dk1>
          <a:srgbClr val="003580"/>
        </a:dk1>
        <a:lt1>
          <a:srgbClr val="FFF1DD"/>
        </a:lt1>
        <a:dk2>
          <a:srgbClr val="FFFFFF"/>
        </a:dk2>
        <a:lt2>
          <a:srgbClr val="FAD18C"/>
        </a:lt2>
        <a:accent1>
          <a:srgbClr val="7498BF"/>
        </a:accent1>
        <a:accent2>
          <a:srgbClr val="A06871"/>
        </a:accent2>
        <a:accent3>
          <a:srgbClr val="FFF7EB"/>
        </a:accent3>
        <a:accent4>
          <a:srgbClr val="002C6C"/>
        </a:accent4>
        <a:accent5>
          <a:srgbClr val="BCCADC"/>
        </a:accent5>
        <a:accent6>
          <a:srgbClr val="915E66"/>
        </a:accent6>
        <a:hlink>
          <a:srgbClr val="48B8D2"/>
        </a:hlink>
        <a:folHlink>
          <a:srgbClr val="E5AE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resentation1 16">
        <a:dk1>
          <a:srgbClr val="003580"/>
        </a:dk1>
        <a:lt1>
          <a:srgbClr val="FFF1DD"/>
        </a:lt1>
        <a:dk2>
          <a:srgbClr val="4C84AD"/>
        </a:dk2>
        <a:lt2>
          <a:srgbClr val="FAD18C"/>
        </a:lt2>
        <a:accent1>
          <a:srgbClr val="7498BF"/>
        </a:accent1>
        <a:accent2>
          <a:srgbClr val="A06871"/>
        </a:accent2>
        <a:accent3>
          <a:srgbClr val="FFF7EB"/>
        </a:accent3>
        <a:accent4>
          <a:srgbClr val="002C6C"/>
        </a:accent4>
        <a:accent5>
          <a:srgbClr val="BCCADC"/>
        </a:accent5>
        <a:accent6>
          <a:srgbClr val="915E66"/>
        </a:accent6>
        <a:hlink>
          <a:srgbClr val="48B8D2"/>
        </a:hlink>
        <a:folHlink>
          <a:srgbClr val="E5AE8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Presentation1">
  <a:themeElements>
    <a:clrScheme name="2_Presentation1 16">
      <a:dk1>
        <a:srgbClr val="003580"/>
      </a:dk1>
      <a:lt1>
        <a:srgbClr val="FFF1DD"/>
      </a:lt1>
      <a:dk2>
        <a:srgbClr val="4C84AD"/>
      </a:dk2>
      <a:lt2>
        <a:srgbClr val="FAD18C"/>
      </a:lt2>
      <a:accent1>
        <a:srgbClr val="7498BF"/>
      </a:accent1>
      <a:accent2>
        <a:srgbClr val="A06871"/>
      </a:accent2>
      <a:accent3>
        <a:srgbClr val="FFF7EB"/>
      </a:accent3>
      <a:accent4>
        <a:srgbClr val="002C6C"/>
      </a:accent4>
      <a:accent5>
        <a:srgbClr val="BCCADC"/>
      </a:accent5>
      <a:accent6>
        <a:srgbClr val="915E66"/>
      </a:accent6>
      <a:hlink>
        <a:srgbClr val="48B8D2"/>
      </a:hlink>
      <a:folHlink>
        <a:srgbClr val="E5AE86"/>
      </a:folHlink>
    </a:clrScheme>
    <a:fontScheme name="2_Presentation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Presentation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Presentation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Presentation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Presentation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Presentation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Presentation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Presentation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Presentation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Presentation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Presentation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Presentation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Presentation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Presentation1 13">
        <a:dk1>
          <a:srgbClr val="003580"/>
        </a:dk1>
        <a:lt1>
          <a:srgbClr val="FDE8C6"/>
        </a:lt1>
        <a:dk2>
          <a:srgbClr val="FFFFFF"/>
        </a:dk2>
        <a:lt2>
          <a:srgbClr val="FAD18C"/>
        </a:lt2>
        <a:accent1>
          <a:srgbClr val="7498BF"/>
        </a:accent1>
        <a:accent2>
          <a:srgbClr val="A06871"/>
        </a:accent2>
        <a:accent3>
          <a:srgbClr val="FEF2DF"/>
        </a:accent3>
        <a:accent4>
          <a:srgbClr val="002C6C"/>
        </a:accent4>
        <a:accent5>
          <a:srgbClr val="BCCADC"/>
        </a:accent5>
        <a:accent6>
          <a:srgbClr val="915E66"/>
        </a:accent6>
        <a:hlink>
          <a:srgbClr val="48B8D2"/>
        </a:hlink>
        <a:folHlink>
          <a:srgbClr val="E5AE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Presentation1 14">
        <a:dk1>
          <a:srgbClr val="003580"/>
        </a:dk1>
        <a:lt1>
          <a:srgbClr val="FDE8C6"/>
        </a:lt1>
        <a:dk2>
          <a:srgbClr val="4C84AD"/>
        </a:dk2>
        <a:lt2>
          <a:srgbClr val="FAD18C"/>
        </a:lt2>
        <a:accent1>
          <a:srgbClr val="7498BF"/>
        </a:accent1>
        <a:accent2>
          <a:srgbClr val="A06871"/>
        </a:accent2>
        <a:accent3>
          <a:srgbClr val="FEF2DF"/>
        </a:accent3>
        <a:accent4>
          <a:srgbClr val="002C6C"/>
        </a:accent4>
        <a:accent5>
          <a:srgbClr val="BCCADC"/>
        </a:accent5>
        <a:accent6>
          <a:srgbClr val="915E66"/>
        </a:accent6>
        <a:hlink>
          <a:srgbClr val="48B8D2"/>
        </a:hlink>
        <a:folHlink>
          <a:srgbClr val="E5AE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Presentation1 15">
        <a:dk1>
          <a:srgbClr val="003580"/>
        </a:dk1>
        <a:lt1>
          <a:srgbClr val="FFF1DD"/>
        </a:lt1>
        <a:dk2>
          <a:srgbClr val="FFFFFF"/>
        </a:dk2>
        <a:lt2>
          <a:srgbClr val="FAD18C"/>
        </a:lt2>
        <a:accent1>
          <a:srgbClr val="7498BF"/>
        </a:accent1>
        <a:accent2>
          <a:srgbClr val="A06871"/>
        </a:accent2>
        <a:accent3>
          <a:srgbClr val="FFF7EB"/>
        </a:accent3>
        <a:accent4>
          <a:srgbClr val="002C6C"/>
        </a:accent4>
        <a:accent5>
          <a:srgbClr val="BCCADC"/>
        </a:accent5>
        <a:accent6>
          <a:srgbClr val="915E66"/>
        </a:accent6>
        <a:hlink>
          <a:srgbClr val="48B8D2"/>
        </a:hlink>
        <a:folHlink>
          <a:srgbClr val="E5AE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Presentation1 16">
        <a:dk1>
          <a:srgbClr val="003580"/>
        </a:dk1>
        <a:lt1>
          <a:srgbClr val="FFF1DD"/>
        </a:lt1>
        <a:dk2>
          <a:srgbClr val="4C84AD"/>
        </a:dk2>
        <a:lt2>
          <a:srgbClr val="FAD18C"/>
        </a:lt2>
        <a:accent1>
          <a:srgbClr val="7498BF"/>
        </a:accent1>
        <a:accent2>
          <a:srgbClr val="A06871"/>
        </a:accent2>
        <a:accent3>
          <a:srgbClr val="FFF7EB"/>
        </a:accent3>
        <a:accent4>
          <a:srgbClr val="002C6C"/>
        </a:accent4>
        <a:accent5>
          <a:srgbClr val="BCCADC"/>
        </a:accent5>
        <a:accent6>
          <a:srgbClr val="915E66"/>
        </a:accent6>
        <a:hlink>
          <a:srgbClr val="48B8D2"/>
        </a:hlink>
        <a:folHlink>
          <a:srgbClr val="E5AE8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Default Design">
  <a:themeElements>
    <a:clrScheme name="Custom 14">
      <a:dk1>
        <a:srgbClr val="1D1D1D"/>
      </a:dk1>
      <a:lt1>
        <a:srgbClr val="FFFFFF"/>
      </a:lt1>
      <a:dk2>
        <a:srgbClr val="007582"/>
      </a:dk2>
      <a:lt2>
        <a:srgbClr val="EEECE1"/>
      </a:lt2>
      <a:accent1>
        <a:srgbClr val="0099A8"/>
      </a:accent1>
      <a:accent2>
        <a:srgbClr val="E28330"/>
      </a:accent2>
      <a:accent3>
        <a:srgbClr val="00739A"/>
      </a:accent3>
      <a:accent4>
        <a:srgbClr val="F6B332"/>
      </a:accent4>
      <a:accent5>
        <a:srgbClr val="F3F9FB"/>
      </a:accent5>
      <a:accent6>
        <a:srgbClr val="886B4F"/>
      </a:accent6>
      <a:hlink>
        <a:srgbClr val="0099A8"/>
      </a:hlink>
      <a:folHlink>
        <a:srgbClr val="3F004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ustom Design 16">
    <a:dk1>
      <a:srgbClr val="003580"/>
    </a:dk1>
    <a:lt1>
      <a:srgbClr val="FFF1DD"/>
    </a:lt1>
    <a:dk2>
      <a:srgbClr val="4C84AD"/>
    </a:dk2>
    <a:lt2>
      <a:srgbClr val="FAD18C"/>
    </a:lt2>
    <a:accent1>
      <a:srgbClr val="7498BF"/>
    </a:accent1>
    <a:accent2>
      <a:srgbClr val="A06871"/>
    </a:accent2>
    <a:accent3>
      <a:srgbClr val="FFF7EB"/>
    </a:accent3>
    <a:accent4>
      <a:srgbClr val="002C6C"/>
    </a:accent4>
    <a:accent5>
      <a:srgbClr val="BCCADC"/>
    </a:accent5>
    <a:accent6>
      <a:srgbClr val="915E66"/>
    </a:accent6>
    <a:hlink>
      <a:srgbClr val="48B8D2"/>
    </a:hlink>
    <a:folHlink>
      <a:srgbClr val="E5AE86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Cream &amp; Blue Template</Template>
  <TotalTime>5710</TotalTime>
  <Words>1256</Words>
  <Application>Microsoft Office PowerPoint</Application>
  <PresentationFormat>On-screen Show (4:3)</PresentationFormat>
  <Paragraphs>164</Paragraphs>
  <Slides>22</Slides>
  <Notes>19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22</vt:i4>
      </vt:variant>
    </vt:vector>
  </HeadingPairs>
  <TitlesOfParts>
    <vt:vector size="26" baseType="lpstr">
      <vt:lpstr>Cream &amp; Blue Template</vt:lpstr>
      <vt:lpstr>1_Presentation1</vt:lpstr>
      <vt:lpstr>2_Presentation1</vt:lpstr>
      <vt:lpstr>Default Design</vt:lpstr>
      <vt:lpstr>PowerPoint Presentation</vt:lpstr>
      <vt:lpstr>NORC SIM TA Team</vt:lpstr>
      <vt:lpstr>Agenda</vt:lpstr>
      <vt:lpstr>Presentation Findings </vt:lpstr>
      <vt:lpstr>PowerPoint Presentation</vt:lpstr>
      <vt:lpstr>Primary Care Payment Reform Options </vt:lpstr>
      <vt:lpstr>Increase the Percentage of Health Payments Spent on Primary Care</vt:lpstr>
      <vt:lpstr>Tie “PCP Bump” Funds to Payment Reform</vt:lpstr>
      <vt:lpstr>Increase Primary Care Rates Based on Medical Home Recognition</vt:lpstr>
      <vt:lpstr>Use Pay for Performance Incentives </vt:lpstr>
      <vt:lpstr>Employ Shared Savings Methodologies</vt:lpstr>
      <vt:lpstr>Institute a Comprehensive Primary Care Payment</vt:lpstr>
      <vt:lpstr>Combine PCMH with Episodes of Care</vt:lpstr>
      <vt:lpstr>Measuring Investments in Primary Care</vt:lpstr>
      <vt:lpstr>Measuring Investments in Primary Care</vt:lpstr>
      <vt:lpstr>Rhode Island: Policy Context</vt:lpstr>
      <vt:lpstr>Rhode Island: Primary Care Practices</vt:lpstr>
      <vt:lpstr>Rhode Island:  Insurer $ to Primary Care Practices</vt:lpstr>
      <vt:lpstr>Rhode Island: Results</vt:lpstr>
      <vt:lpstr>Vermont: Primary Care Service Areas (PCSAs)</vt:lpstr>
      <vt:lpstr>Oregon</vt:lpstr>
      <vt:lpstr>Considerations for Measurement In Maine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State Innovations: Changing the Way Care is Delivered and Paid For</dc:title>
  <dc:creator>Tricia McGinnis</dc:creator>
  <cp:lastModifiedBy>Frank Johnson</cp:lastModifiedBy>
  <cp:revision>363</cp:revision>
  <dcterms:created xsi:type="dcterms:W3CDTF">2014-03-13T12:17:39Z</dcterms:created>
  <dcterms:modified xsi:type="dcterms:W3CDTF">2014-11-17T21:34:13Z</dcterms:modified>
</cp:coreProperties>
</file>